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5143500" cx="9144000"/>
  <p:notesSz cx="6858000" cy="9144000"/>
  <p:embeddedFontLst>
    <p:embeddedFont>
      <p:font typeface="Roboto"/>
      <p:regular r:id="rId45"/>
      <p:bold r:id="rId46"/>
      <p:italic r:id="rId47"/>
      <p:boldItalic r:id="rId48"/>
    </p:embeddedFont>
    <p:embeddedFont>
      <p:font typeface="Roboto Mono"/>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Roboto-bold.fntdata"/><Relationship Id="rId45"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oboto-boldItalic.fntdata"/><Relationship Id="rId47" Type="http://schemas.openxmlformats.org/officeDocument/2006/relationships/font" Target="fonts/Roboto-italic.fntdata"/><Relationship Id="rId49" Type="http://schemas.openxmlformats.org/officeDocument/2006/relationships/font" Target="fonts/RobotoMono-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obotoMono-italic.fntdata"/><Relationship Id="rId50" Type="http://schemas.openxmlformats.org/officeDocument/2006/relationships/font" Target="fonts/RobotoMono-bold.fntdata"/><Relationship Id="rId52" Type="http://schemas.openxmlformats.org/officeDocument/2006/relationships/font" Target="fonts/RobotoMon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8c8c925694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8c8c925694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bc3d6293b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bc3d6293b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bc3d6293b4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bc3d6293b4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bc3d6293b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bc3d6293b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bad274ce6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bad274ce6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bc3d6293b4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bc3d6293b4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bc3d6293b4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bc3d6293b4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bc3d6293b4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bc3d6293b4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bc3d6293b4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bc3d6293b4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bc3d6293b4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bc3d6293b4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bad274ce6e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bad274ce6e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8c8c925694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8c8c925694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Pretty theory-heavy - strap in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bad274ce6e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bad274ce6e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bad274ce6e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bad274ce6e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bc3d6293b4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bc3d6293b4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bc3d6293b4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bc3d6293b4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bc3d6293b4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bc3d6293b4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bc3d6293b4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bc3d6293b4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bc3d6293b4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bc3d6293b4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bc3d6293b4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bc3d6293b4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bc3d6293b4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bc3d6293b4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bc3d6293b4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bc3d6293b4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8df67c48a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8df67c48a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bb7c461985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bb7c461985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bad274ce6e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bad274ce6e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bad274ce6e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bad274ce6e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bad274ce6e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bad274ce6e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bad274ce6e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bad274ce6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bb9e916d9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bb9e916d9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bc3d6293b4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bc3d6293b4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bbedbba5f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bbedbba5f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9bece4b735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9bece4b735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9bece4b73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9bece4b73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8df67c48a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8df67c48a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8c8c92569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8c8c92569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bad274ce6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bad274ce6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bc285fac9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bc285fac9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bc3d6293b4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bc3d6293b4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bc3d6293b4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bc3d6293b4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0" y="0"/>
            <a:ext cx="9144000" cy="28341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p:nvPr/>
        </p:nvSpPr>
        <p:spPr>
          <a:xfrm>
            <a:off x="0" y="2834125"/>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 name="Shape 14"/>
        <p:cNvGrpSpPr/>
        <p:nvPr/>
      </p:nvGrpSpPr>
      <p:grpSpPr>
        <a:xfrm>
          <a:off x="0" y="0"/>
          <a:ext cx="0" cy="0"/>
          <a:chOff x="0" y="0"/>
          <a:chExt cx="0" cy="0"/>
        </a:xfrm>
      </p:grpSpPr>
      <p:sp>
        <p:nvSpPr>
          <p:cNvPr id="15" name="Google Shape;15;p3"/>
          <p:cNvSpPr/>
          <p:nvPr/>
        </p:nvSpPr>
        <p:spPr>
          <a:xfrm>
            <a:off x="0" y="0"/>
            <a:ext cx="9144000" cy="7674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Mono"/>
              <a:ea typeface="Roboto Mono"/>
              <a:cs typeface="Roboto Mono"/>
              <a:sym typeface="Roboto Mono"/>
            </a:endParaRPr>
          </a:p>
        </p:txBody>
      </p:sp>
      <p:sp>
        <p:nvSpPr>
          <p:cNvPr id="16" name="Google Shape;16;p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Font typeface="Roboto"/>
              <a:buChar char="●"/>
              <a:defRPr>
                <a:latin typeface="Roboto"/>
                <a:ea typeface="Roboto"/>
                <a:cs typeface="Roboto"/>
                <a:sym typeface="Roboto"/>
              </a:defRPr>
            </a:lvl1pPr>
            <a:lvl2pPr indent="-317500" lvl="1" marL="914400">
              <a:spcBef>
                <a:spcPts val="1600"/>
              </a:spcBef>
              <a:spcAft>
                <a:spcPts val="0"/>
              </a:spcAft>
              <a:buSzPts val="1400"/>
              <a:buFont typeface="Roboto"/>
              <a:buChar char="○"/>
              <a:defRPr>
                <a:latin typeface="Roboto"/>
                <a:ea typeface="Roboto"/>
                <a:cs typeface="Roboto"/>
                <a:sym typeface="Roboto"/>
              </a:defRPr>
            </a:lvl2pPr>
            <a:lvl3pPr indent="-317500" lvl="2" marL="1371600">
              <a:spcBef>
                <a:spcPts val="1600"/>
              </a:spcBef>
              <a:spcAft>
                <a:spcPts val="0"/>
              </a:spcAft>
              <a:buSzPts val="1400"/>
              <a:buFont typeface="Roboto"/>
              <a:buChar char="■"/>
              <a:defRPr>
                <a:latin typeface="Roboto"/>
                <a:ea typeface="Roboto"/>
                <a:cs typeface="Roboto"/>
                <a:sym typeface="Roboto"/>
              </a:defRPr>
            </a:lvl3pPr>
            <a:lvl4pPr indent="-317500" lvl="3" marL="1828800">
              <a:spcBef>
                <a:spcPts val="1600"/>
              </a:spcBef>
              <a:spcAft>
                <a:spcPts val="0"/>
              </a:spcAft>
              <a:buSzPts val="1400"/>
              <a:buFont typeface="Roboto"/>
              <a:buChar char="●"/>
              <a:defRPr>
                <a:latin typeface="Roboto"/>
                <a:ea typeface="Roboto"/>
                <a:cs typeface="Roboto"/>
                <a:sym typeface="Roboto"/>
              </a:defRPr>
            </a:lvl4pPr>
            <a:lvl5pPr indent="-317500" lvl="4" marL="2286000">
              <a:spcBef>
                <a:spcPts val="1600"/>
              </a:spcBef>
              <a:spcAft>
                <a:spcPts val="0"/>
              </a:spcAft>
              <a:buSzPts val="1400"/>
              <a:buFont typeface="Roboto"/>
              <a:buChar char="○"/>
              <a:defRPr>
                <a:latin typeface="Roboto"/>
                <a:ea typeface="Roboto"/>
                <a:cs typeface="Roboto"/>
                <a:sym typeface="Roboto"/>
              </a:defRPr>
            </a:lvl5pPr>
            <a:lvl6pPr indent="-317500" lvl="5" marL="2743200">
              <a:spcBef>
                <a:spcPts val="1600"/>
              </a:spcBef>
              <a:spcAft>
                <a:spcPts val="0"/>
              </a:spcAft>
              <a:buSzPts val="1400"/>
              <a:buFont typeface="Roboto"/>
              <a:buChar char="■"/>
              <a:defRPr>
                <a:latin typeface="Roboto"/>
                <a:ea typeface="Roboto"/>
                <a:cs typeface="Roboto"/>
                <a:sym typeface="Roboto"/>
              </a:defRPr>
            </a:lvl6pPr>
            <a:lvl7pPr indent="-317500" lvl="6" marL="3200400">
              <a:spcBef>
                <a:spcPts val="1600"/>
              </a:spcBef>
              <a:spcAft>
                <a:spcPts val="0"/>
              </a:spcAft>
              <a:buSzPts val="1400"/>
              <a:buFont typeface="Roboto"/>
              <a:buChar char="●"/>
              <a:defRPr>
                <a:latin typeface="Roboto"/>
                <a:ea typeface="Roboto"/>
                <a:cs typeface="Roboto"/>
                <a:sym typeface="Roboto"/>
              </a:defRPr>
            </a:lvl7pPr>
            <a:lvl8pPr indent="-317500" lvl="7" marL="3657600">
              <a:spcBef>
                <a:spcPts val="1600"/>
              </a:spcBef>
              <a:spcAft>
                <a:spcPts val="0"/>
              </a:spcAft>
              <a:buSzPts val="1400"/>
              <a:buFont typeface="Roboto"/>
              <a:buChar char="○"/>
              <a:defRPr>
                <a:latin typeface="Roboto"/>
                <a:ea typeface="Roboto"/>
                <a:cs typeface="Roboto"/>
                <a:sym typeface="Roboto"/>
              </a:defRPr>
            </a:lvl8pPr>
            <a:lvl9pPr indent="-317500" lvl="8" marL="4114800">
              <a:spcBef>
                <a:spcPts val="1600"/>
              </a:spcBef>
              <a:spcAft>
                <a:spcPts val="1600"/>
              </a:spcAft>
              <a:buSzPts val="1400"/>
              <a:buFont typeface="Roboto"/>
              <a:buChar char="■"/>
              <a:defRPr>
                <a:latin typeface="Roboto"/>
                <a:ea typeface="Roboto"/>
                <a:cs typeface="Roboto"/>
                <a:sym typeface="Roboto"/>
              </a:defRPr>
            </a:lvl9pPr>
          </a:lstStyle>
          <a:p/>
        </p:txBody>
      </p:sp>
      <p:sp>
        <p:nvSpPr>
          <p:cNvPr id="17" name="Google Shape;17;p3"/>
          <p:cNvSpPr/>
          <p:nvPr/>
        </p:nvSpPr>
        <p:spPr>
          <a:xfrm>
            <a:off x="0" y="767400"/>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 name="Shape 19"/>
        <p:cNvGrpSpPr/>
        <p:nvPr/>
      </p:nvGrpSpPr>
      <p:grpSpPr>
        <a:xfrm>
          <a:off x="0" y="0"/>
          <a:ext cx="0" cy="0"/>
          <a:chOff x="0" y="0"/>
          <a:chExt cx="0" cy="0"/>
        </a:xfrm>
      </p:grpSpPr>
      <p:sp>
        <p:nvSpPr>
          <p:cNvPr id="20" name="Google Shape;20;p4"/>
          <p:cNvSpPr/>
          <p:nvPr/>
        </p:nvSpPr>
        <p:spPr>
          <a:xfrm>
            <a:off x="0" y="0"/>
            <a:ext cx="9144000" cy="7674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767400"/>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5"/>
          <p:cNvSpPr/>
          <p:nvPr/>
        </p:nvSpPr>
        <p:spPr>
          <a:xfrm>
            <a:off x="0" y="0"/>
            <a:ext cx="9144000" cy="7674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p:nvPr/>
        </p:nvSpPr>
        <p:spPr>
          <a:xfrm>
            <a:off x="0" y="767400"/>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6"/>
          <p:cNvSpPr txBox="1"/>
          <p:nvPr>
            <p:ph idx="1" type="body"/>
          </p:nvPr>
        </p:nvSpPr>
        <p:spPr>
          <a:xfrm>
            <a:off x="298450" y="11510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6"/>
          <p:cNvSpPr/>
          <p:nvPr/>
        </p:nvSpPr>
        <p:spPr>
          <a:xfrm>
            <a:off x="0" y="0"/>
            <a:ext cx="9144000" cy="7674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6"/>
          <p:cNvSpPr/>
          <p:nvPr/>
        </p:nvSpPr>
        <p:spPr>
          <a:xfrm>
            <a:off x="0" y="767400"/>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7"/>
          <p:cNvSpPr/>
          <p:nvPr/>
        </p:nvSpPr>
        <p:spPr>
          <a:xfrm>
            <a:off x="0" y="0"/>
            <a:ext cx="9144000" cy="35766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7"/>
          <p:cNvSpPr txBox="1"/>
          <p:nvPr>
            <p:ph type="title"/>
          </p:nvPr>
        </p:nvSpPr>
        <p:spPr>
          <a:xfrm>
            <a:off x="490250" y="450150"/>
            <a:ext cx="6367800" cy="30960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7"/>
          <p:cNvSpPr/>
          <p:nvPr/>
        </p:nvSpPr>
        <p:spPr>
          <a:xfrm>
            <a:off x="-26525" y="3576475"/>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8"/>
          <p:cNvSpPr/>
          <p:nvPr/>
        </p:nvSpPr>
        <p:spPr>
          <a:xfrm>
            <a:off x="4572000" y="0"/>
            <a:ext cx="4572000" cy="5143500"/>
          </a:xfrm>
          <a:prstGeom prst="rect">
            <a:avLst/>
          </a:prstGeom>
          <a:solidFill>
            <a:srgbClr val="3335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3354B"/>
              </a:solidFill>
            </a:endParaRPr>
          </a:p>
        </p:txBody>
      </p:sp>
      <p:sp>
        <p:nvSpPr>
          <p:cNvPr id="40" name="Google Shape;40;p8"/>
          <p:cNvSpPr/>
          <p:nvPr/>
        </p:nvSpPr>
        <p:spPr>
          <a:xfrm>
            <a:off x="0" y="0"/>
            <a:ext cx="4572000" cy="28341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8"/>
          <p:cNvSpPr txBox="1"/>
          <p:nvPr>
            <p:ph type="title"/>
          </p:nvPr>
        </p:nvSpPr>
        <p:spPr>
          <a:xfrm>
            <a:off x="265500" y="238625"/>
            <a:ext cx="4115700" cy="2476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8"/>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8"/>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4" name="Google Shape;44;p8"/>
          <p:cNvSpPr/>
          <p:nvPr/>
        </p:nvSpPr>
        <p:spPr>
          <a:xfrm>
            <a:off x="0" y="2834125"/>
            <a:ext cx="4572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8"/>
          <p:cNvSpPr/>
          <p:nvPr/>
        </p:nvSpPr>
        <p:spPr>
          <a:xfrm rot="5400000">
            <a:off x="2000700" y="2559600"/>
            <a:ext cx="5143500" cy="243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9"/>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400"/>
              <a:buNone/>
              <a:defRPr/>
            </a:lvl1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0"/>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0"/>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SzPts val="14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33354B"/>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63250" y="95600"/>
            <a:ext cx="7417500" cy="576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09CECE"/>
              </a:buClr>
              <a:buSzPts val="2800"/>
              <a:buFont typeface="Roboto Mono"/>
              <a:buNone/>
              <a:defRPr b="1" sz="2800">
                <a:solidFill>
                  <a:srgbClr val="09CECE"/>
                </a:solidFill>
                <a:latin typeface="Roboto Mono"/>
                <a:ea typeface="Roboto Mono"/>
                <a:cs typeface="Roboto Mono"/>
                <a:sym typeface="Roboto Mono"/>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1pPr>
            <a:lvl2pPr indent="-317500" lvl="1" marL="9144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2pPr>
            <a:lvl3pPr indent="-317500" lvl="2" marL="13716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3pPr>
            <a:lvl4pPr indent="-317500" lvl="3" marL="18288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4pPr>
            <a:lvl5pPr indent="-317500" lvl="4" marL="22860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5pPr>
            <a:lvl6pPr indent="-317500" lvl="5" marL="27432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6pPr>
            <a:lvl7pPr indent="-317500" lvl="6" marL="32004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7pPr>
            <a:lvl8pPr indent="-317500" lvl="7" marL="36576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8pPr>
            <a:lvl9pPr indent="-317500" lvl="8" marL="4114800">
              <a:lnSpc>
                <a:spcPct val="115000"/>
              </a:lnSpc>
              <a:spcBef>
                <a:spcPts val="1600"/>
              </a:spcBef>
              <a:spcAft>
                <a:spcPts val="1600"/>
              </a:spcAft>
              <a:buClr>
                <a:schemeClr val="lt1"/>
              </a:buClr>
              <a:buSzPts val="1400"/>
              <a:buFont typeface="Roboto"/>
              <a:buChar char="■"/>
              <a:defRPr>
                <a:solidFill>
                  <a:schemeClr val="lt1"/>
                </a:solidFill>
                <a:latin typeface="Roboto"/>
                <a:ea typeface="Roboto"/>
                <a:cs typeface="Roboto"/>
                <a:sym typeface="Roboto"/>
              </a:defRPr>
            </a:lvl9pPr>
          </a:lstStyle>
          <a:p/>
        </p:txBody>
      </p:sp>
      <p:pic>
        <p:nvPicPr>
          <p:cNvPr id="8" name="Google Shape;8;p1"/>
          <p:cNvPicPr preferRelativeResize="0"/>
          <p:nvPr/>
        </p:nvPicPr>
        <p:blipFill>
          <a:blip r:embed="rId1">
            <a:alphaModFix/>
          </a:blip>
          <a:stretch>
            <a:fillRect/>
          </a:stretch>
        </p:blipFill>
        <p:spPr>
          <a:xfrm>
            <a:off x="7968174" y="4326475"/>
            <a:ext cx="1175825" cy="8170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s://www.zdnet.com/article/a-mysterious-group-has-hijacked-tor-exit-nodes-to-perform-ssl-stripping-attack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s://www.eff.org/pages/tor-and-https"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s://wiki.archlinux.org/index.php/Proxy_server" TargetMode="External"/><Relationship Id="rId4" Type="http://schemas.openxmlformats.org/officeDocument/2006/relationships/hyperlink" Target="https://www.ivpn.net/pptp-vs-ipsec-ikev2-vs-openvpn-vs-wireguard/" TargetMode="External"/><Relationship Id="rId5" Type="http://schemas.openxmlformats.org/officeDocument/2006/relationships/hyperlink" Target="https://community.torproject.org/relay/"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hyperlink" Target="https://aws.amazon.com/ec2/" TargetMode="External"/><Relationship Id="rId4" Type="http://schemas.openxmlformats.org/officeDocument/2006/relationships/hyperlink" Target="https://www.linode.com/" TargetMode="External"/><Relationship Id="rId5" Type="http://schemas.openxmlformats.org/officeDocument/2006/relationships/hyperlink" Target="https://www.vultr.com/" TargetMode="External"/><Relationship Id="rId6" Type="http://schemas.openxmlformats.org/officeDocument/2006/relationships/hyperlink" Target="https://shefesh.com/downloads/wg-setup.pdf" TargetMode="External"/><Relationship Id="rId7" Type="http://schemas.openxmlformats.org/officeDocument/2006/relationships/hyperlink" Target="https://github.com/pirate/wireguard-docs" TargetMode="External"/><Relationship Id="rId8" Type="http://schemas.openxmlformats.org/officeDocument/2006/relationships/hyperlink" Target="https://www.wireguard.com/install/"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sz="4600"/>
              <a:t>Ethical Student Hackers</a:t>
            </a:r>
            <a:endParaRPr sz="4600"/>
          </a:p>
        </p:txBody>
      </p:sp>
      <p:sp>
        <p:nvSpPr>
          <p:cNvPr id="57" name="Google Shape;57;p1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Online Anonymity</a:t>
            </a:r>
            <a:endParaRPr/>
          </a:p>
        </p:txBody>
      </p:sp>
      <p:pic>
        <p:nvPicPr>
          <p:cNvPr id="58" name="Google Shape;58;p12"/>
          <p:cNvPicPr preferRelativeResize="0"/>
          <p:nvPr/>
        </p:nvPicPr>
        <p:blipFill>
          <a:blip r:embed="rId3">
            <a:alphaModFix/>
          </a:blip>
          <a:stretch>
            <a:fillRect/>
          </a:stretch>
        </p:blipFill>
        <p:spPr>
          <a:xfrm>
            <a:off x="3804830" y="3362842"/>
            <a:ext cx="1534325" cy="1520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Proxies</a:t>
            </a:r>
            <a:endParaRPr/>
          </a:p>
        </p:txBody>
      </p:sp>
      <p:pic>
        <p:nvPicPr>
          <p:cNvPr id="114" name="Google Shape;114;p21"/>
          <p:cNvPicPr preferRelativeResize="0"/>
          <p:nvPr/>
        </p:nvPicPr>
        <p:blipFill>
          <a:blip r:embed="rId3">
            <a:alphaModFix/>
          </a:blip>
          <a:stretch>
            <a:fillRect/>
          </a:stretch>
        </p:blipFill>
        <p:spPr>
          <a:xfrm>
            <a:off x="937275" y="1080000"/>
            <a:ext cx="7269451" cy="298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20" name="Google Shape;120;p22"/>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Proxies</a:t>
            </a:r>
            <a:endParaRPr/>
          </a:p>
        </p:txBody>
      </p:sp>
      <p:pic>
        <p:nvPicPr>
          <p:cNvPr id="121" name="Google Shape;121;p22"/>
          <p:cNvPicPr preferRelativeResize="0"/>
          <p:nvPr/>
        </p:nvPicPr>
        <p:blipFill>
          <a:blip r:embed="rId3">
            <a:alphaModFix/>
          </a:blip>
          <a:stretch>
            <a:fillRect/>
          </a:stretch>
        </p:blipFill>
        <p:spPr>
          <a:xfrm>
            <a:off x="899000" y="1152475"/>
            <a:ext cx="7345999" cy="30149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27" name="Google Shape;127;p23"/>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Proxies</a:t>
            </a:r>
            <a:endParaRPr/>
          </a:p>
        </p:txBody>
      </p:sp>
      <p:pic>
        <p:nvPicPr>
          <p:cNvPr id="128" name="Google Shape;128;p23"/>
          <p:cNvPicPr preferRelativeResize="0"/>
          <p:nvPr/>
        </p:nvPicPr>
        <p:blipFill>
          <a:blip r:embed="rId3">
            <a:alphaModFix/>
          </a:blip>
          <a:stretch>
            <a:fillRect/>
          </a:stretch>
        </p:blipFill>
        <p:spPr>
          <a:xfrm>
            <a:off x="863250" y="1153937"/>
            <a:ext cx="7417500" cy="283562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4"/>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Virtual Private Networks (VPNs)</a:t>
            </a:r>
            <a:endParaRPr b="1">
              <a:latin typeface="Roboto Mono"/>
              <a:ea typeface="Roboto Mono"/>
              <a:cs typeface="Roboto Mono"/>
              <a:sym typeface="Roboto Mono"/>
            </a:endParaRPr>
          </a:p>
        </p:txBody>
      </p:sp>
      <p:sp>
        <p:nvSpPr>
          <p:cNvPr id="134" name="Google Shape;134;p24"/>
          <p:cNvSpPr txBox="1"/>
          <p:nvPr>
            <p:ph idx="1" type="body"/>
          </p:nvPr>
        </p:nvSpPr>
        <p:spPr>
          <a:xfrm>
            <a:off x="311700" y="1152475"/>
            <a:ext cx="8520600" cy="39909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GB" sz="1500"/>
              <a:t>Similar to a proxy (i.e. masking IPs), but with a couple of key differences</a:t>
            </a:r>
            <a:endParaRPr sz="1500"/>
          </a:p>
          <a:p>
            <a:pPr indent="-323850" lvl="1" marL="914400" rtl="0" algn="l">
              <a:spcBef>
                <a:spcPts val="0"/>
              </a:spcBef>
              <a:spcAft>
                <a:spcPts val="0"/>
              </a:spcAft>
              <a:buSzPts val="1500"/>
              <a:buChar char="○"/>
            </a:pPr>
            <a:r>
              <a:rPr lang="en-GB" sz="1500"/>
              <a:t>Connections to the VPN server are encrypted</a:t>
            </a:r>
            <a:endParaRPr sz="1500"/>
          </a:p>
          <a:p>
            <a:pPr indent="-323850" lvl="1" marL="914400" rtl="0" algn="l">
              <a:spcBef>
                <a:spcPts val="0"/>
              </a:spcBef>
              <a:spcAft>
                <a:spcPts val="0"/>
              </a:spcAft>
              <a:buSzPts val="1500"/>
              <a:buChar char="○"/>
            </a:pPr>
            <a:r>
              <a:rPr lang="en-GB" sz="1500"/>
              <a:t>They commonly catch all traffic from a host, rather than a specific protocol</a:t>
            </a:r>
            <a:endParaRPr sz="1500"/>
          </a:p>
          <a:p>
            <a:pPr indent="-323850" lvl="1" marL="914400" rtl="0" algn="l">
              <a:spcBef>
                <a:spcPts val="0"/>
              </a:spcBef>
              <a:spcAft>
                <a:spcPts val="0"/>
              </a:spcAft>
              <a:buSzPts val="1500"/>
              <a:buChar char="○"/>
            </a:pPr>
            <a:r>
              <a:rPr lang="en-GB" sz="1500"/>
              <a:t>Some VPNs encrypt the contents of packets</a:t>
            </a:r>
            <a:br>
              <a:rPr lang="en-GB" sz="1500"/>
            </a:br>
            <a:endParaRPr sz="1500"/>
          </a:p>
          <a:p>
            <a:pPr indent="-323850" lvl="0" marL="457200" rtl="0" algn="l">
              <a:spcBef>
                <a:spcPts val="0"/>
              </a:spcBef>
              <a:spcAft>
                <a:spcPts val="0"/>
              </a:spcAft>
              <a:buSzPts val="1500"/>
              <a:buChar char="●"/>
            </a:pPr>
            <a:r>
              <a:rPr lang="en-GB" sz="1500"/>
              <a:t>Tunneling Protocol</a:t>
            </a:r>
            <a:endParaRPr sz="1500"/>
          </a:p>
          <a:p>
            <a:pPr indent="-323850" lvl="1" marL="914400" rtl="0" algn="l">
              <a:spcBef>
                <a:spcPts val="0"/>
              </a:spcBef>
              <a:spcAft>
                <a:spcPts val="0"/>
              </a:spcAft>
              <a:buSzPts val="1500"/>
              <a:buChar char="○"/>
            </a:pPr>
            <a:r>
              <a:rPr lang="en-GB" sz="1500"/>
              <a:t>The core feature of a VPN - extends a private (non-routable) network over a public one, like the internet, to keep data secure</a:t>
            </a:r>
            <a:endParaRPr sz="1500"/>
          </a:p>
          <a:p>
            <a:pPr indent="-323850" lvl="1" marL="914400" rtl="0" algn="l">
              <a:spcBef>
                <a:spcPts val="0"/>
              </a:spcBef>
              <a:spcAft>
                <a:spcPts val="0"/>
              </a:spcAft>
              <a:buSzPts val="1500"/>
              <a:buChar char="○"/>
            </a:pPr>
            <a:r>
              <a:rPr lang="en-GB" sz="1500"/>
              <a:t>‘Encapsulates’ packets - the true contents of the packet is hidden all the way to the VPN server, sometimes even hiding details of the traffic type itself</a:t>
            </a:r>
            <a:endParaRPr sz="1500"/>
          </a:p>
          <a:p>
            <a:pPr indent="-323850" lvl="1" marL="914400" rtl="0" algn="l">
              <a:spcBef>
                <a:spcPts val="0"/>
              </a:spcBef>
              <a:spcAft>
                <a:spcPts val="0"/>
              </a:spcAft>
              <a:buSzPts val="1500"/>
              <a:buChar char="○"/>
            </a:pPr>
            <a:r>
              <a:rPr lang="en-GB" sz="1500"/>
              <a:t>When the traffic reaches the VPN server it is forwarded - the destination sees the VPN as the source</a:t>
            </a:r>
            <a:endParaRPr sz="1500"/>
          </a:p>
          <a:p>
            <a:pPr indent="-323850" lvl="1" marL="914400" rtl="0" algn="l">
              <a:spcBef>
                <a:spcPts val="0"/>
              </a:spcBef>
              <a:spcAft>
                <a:spcPts val="0"/>
              </a:spcAft>
              <a:buSzPts val="1500"/>
              <a:buChar char="○"/>
            </a:pPr>
            <a:r>
              <a:rPr lang="en-GB" sz="1500"/>
              <a:t>This prevents 3rd parties, including the ISP, from seeing the contents of a</a:t>
            </a:r>
            <a:br>
              <a:rPr lang="en-GB" sz="1500"/>
            </a:br>
            <a:r>
              <a:rPr lang="en-GB" sz="1500"/>
              <a:t>packet before it reaches the VPN server</a:t>
            </a:r>
            <a:endParaRPr sz="15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5"/>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Virtual Private Networks (VPNs)</a:t>
            </a:r>
            <a:endParaRPr b="1">
              <a:latin typeface="Roboto Mono"/>
              <a:ea typeface="Roboto Mono"/>
              <a:cs typeface="Roboto Mono"/>
              <a:sym typeface="Roboto Mono"/>
            </a:endParaRPr>
          </a:p>
        </p:txBody>
      </p:sp>
      <p:pic>
        <p:nvPicPr>
          <p:cNvPr id="140" name="Google Shape;140;p25"/>
          <p:cNvPicPr preferRelativeResize="0"/>
          <p:nvPr/>
        </p:nvPicPr>
        <p:blipFill>
          <a:blip r:embed="rId3">
            <a:alphaModFix/>
          </a:blip>
          <a:stretch>
            <a:fillRect/>
          </a:stretch>
        </p:blipFill>
        <p:spPr>
          <a:xfrm>
            <a:off x="152400" y="824100"/>
            <a:ext cx="8839200" cy="384873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6"/>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Virtual Private Networks (VPNs)</a:t>
            </a:r>
            <a:endParaRPr b="1">
              <a:latin typeface="Roboto Mono"/>
              <a:ea typeface="Roboto Mono"/>
              <a:cs typeface="Roboto Mono"/>
              <a:sym typeface="Roboto Mono"/>
            </a:endParaRPr>
          </a:p>
        </p:txBody>
      </p:sp>
      <p:pic>
        <p:nvPicPr>
          <p:cNvPr id="146" name="Google Shape;146;p26"/>
          <p:cNvPicPr preferRelativeResize="0"/>
          <p:nvPr/>
        </p:nvPicPr>
        <p:blipFill>
          <a:blip r:embed="rId3">
            <a:alphaModFix/>
          </a:blip>
          <a:stretch>
            <a:fillRect/>
          </a:stretch>
        </p:blipFill>
        <p:spPr>
          <a:xfrm>
            <a:off x="152400" y="824100"/>
            <a:ext cx="8839200" cy="354488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7"/>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Virtual Private Networks (VPNs)</a:t>
            </a:r>
            <a:endParaRPr b="1">
              <a:latin typeface="Roboto Mono"/>
              <a:ea typeface="Roboto Mono"/>
              <a:cs typeface="Roboto Mono"/>
              <a:sym typeface="Roboto Mono"/>
            </a:endParaRPr>
          </a:p>
        </p:txBody>
      </p:sp>
      <p:pic>
        <p:nvPicPr>
          <p:cNvPr id="152" name="Google Shape;152;p27"/>
          <p:cNvPicPr preferRelativeResize="0"/>
          <p:nvPr/>
        </p:nvPicPr>
        <p:blipFill>
          <a:blip r:embed="rId3">
            <a:alphaModFix/>
          </a:blip>
          <a:stretch>
            <a:fillRect/>
          </a:stretch>
        </p:blipFill>
        <p:spPr>
          <a:xfrm>
            <a:off x="152400" y="824100"/>
            <a:ext cx="8839200" cy="406050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8"/>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Virtual Private Networks (VPNs)</a:t>
            </a:r>
            <a:endParaRPr b="1">
              <a:latin typeface="Roboto Mono"/>
              <a:ea typeface="Roboto Mono"/>
              <a:cs typeface="Roboto Mono"/>
              <a:sym typeface="Roboto Mono"/>
            </a:endParaRPr>
          </a:p>
        </p:txBody>
      </p:sp>
      <p:pic>
        <p:nvPicPr>
          <p:cNvPr id="158" name="Google Shape;158;p28"/>
          <p:cNvPicPr preferRelativeResize="0"/>
          <p:nvPr/>
        </p:nvPicPr>
        <p:blipFill>
          <a:blip r:embed="rId3">
            <a:alphaModFix/>
          </a:blip>
          <a:stretch>
            <a:fillRect/>
          </a:stretch>
        </p:blipFill>
        <p:spPr>
          <a:xfrm>
            <a:off x="152400" y="824100"/>
            <a:ext cx="8839200" cy="406050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9"/>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Virtual Private Networks (VPNs)</a:t>
            </a:r>
            <a:endParaRPr b="1">
              <a:latin typeface="Roboto Mono"/>
              <a:ea typeface="Roboto Mono"/>
              <a:cs typeface="Roboto Mono"/>
              <a:sym typeface="Roboto Mono"/>
            </a:endParaRPr>
          </a:p>
        </p:txBody>
      </p:sp>
      <p:pic>
        <p:nvPicPr>
          <p:cNvPr id="164" name="Google Shape;164;p29"/>
          <p:cNvPicPr preferRelativeResize="0"/>
          <p:nvPr/>
        </p:nvPicPr>
        <p:blipFill>
          <a:blip r:embed="rId3">
            <a:alphaModFix/>
          </a:blip>
          <a:stretch>
            <a:fillRect/>
          </a:stretch>
        </p:blipFill>
        <p:spPr>
          <a:xfrm>
            <a:off x="152400" y="824100"/>
            <a:ext cx="8839200" cy="406050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0"/>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Attacks Against VPNs &amp; Proxies</a:t>
            </a:r>
            <a:endParaRPr b="1">
              <a:latin typeface="Roboto Mono"/>
              <a:ea typeface="Roboto Mono"/>
              <a:cs typeface="Roboto Mono"/>
              <a:sym typeface="Roboto Mono"/>
            </a:endParaRPr>
          </a:p>
        </p:txBody>
      </p:sp>
      <p:sp>
        <p:nvSpPr>
          <p:cNvPr id="170" name="Google Shape;170;p30"/>
          <p:cNvSpPr txBox="1"/>
          <p:nvPr>
            <p:ph idx="1" type="body"/>
          </p:nvPr>
        </p:nvSpPr>
        <p:spPr>
          <a:xfrm>
            <a:off x="311700" y="1152475"/>
            <a:ext cx="8520600" cy="36819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GB" sz="1500"/>
              <a:t>Traffic analysis</a:t>
            </a:r>
            <a:endParaRPr sz="1500"/>
          </a:p>
          <a:p>
            <a:pPr indent="-323850" lvl="1" marL="914400" rtl="0" algn="l">
              <a:spcBef>
                <a:spcPts val="0"/>
              </a:spcBef>
              <a:spcAft>
                <a:spcPts val="0"/>
              </a:spcAft>
              <a:buSzPts val="1500"/>
              <a:buChar char="○"/>
            </a:pPr>
            <a:r>
              <a:rPr lang="en-GB" sz="1500"/>
              <a:t>Analysing grouping and timing of packets (some attacks require visibility of both endpoints)</a:t>
            </a:r>
            <a:endParaRPr sz="1500"/>
          </a:p>
          <a:p>
            <a:pPr indent="-323850" lvl="1" marL="914400" rtl="0" algn="l">
              <a:spcBef>
                <a:spcPts val="0"/>
              </a:spcBef>
              <a:spcAft>
                <a:spcPts val="0"/>
              </a:spcAft>
              <a:buSzPts val="1500"/>
              <a:buChar char="○"/>
            </a:pPr>
            <a:r>
              <a:rPr lang="en-GB" sz="1500"/>
              <a:t>Fingerprinting traffic based on unencrypted headers (such as browser window size)</a:t>
            </a:r>
            <a:br>
              <a:rPr lang="en-GB" sz="1500"/>
            </a:br>
            <a:endParaRPr sz="1500"/>
          </a:p>
          <a:p>
            <a:pPr indent="-323850" lvl="0" marL="457200" rtl="0" algn="l">
              <a:spcBef>
                <a:spcPts val="0"/>
              </a:spcBef>
              <a:spcAft>
                <a:spcPts val="0"/>
              </a:spcAft>
              <a:buSzPts val="1500"/>
              <a:buChar char="●"/>
            </a:pPr>
            <a:r>
              <a:rPr lang="en-GB" sz="1500"/>
              <a:t>Compromised VPN Providers</a:t>
            </a:r>
            <a:br>
              <a:rPr lang="en-GB" sz="1500"/>
            </a:br>
            <a:endParaRPr sz="1500"/>
          </a:p>
          <a:p>
            <a:pPr indent="-323850" lvl="0" marL="457200" rtl="0" algn="l">
              <a:spcBef>
                <a:spcPts val="0"/>
              </a:spcBef>
              <a:spcAft>
                <a:spcPts val="0"/>
              </a:spcAft>
              <a:buSzPts val="1500"/>
              <a:buChar char="●"/>
            </a:pPr>
            <a:r>
              <a:rPr lang="en-GB" sz="1500"/>
              <a:t>Traffic Interception</a:t>
            </a:r>
            <a:endParaRPr sz="1500"/>
          </a:p>
          <a:p>
            <a:pPr indent="-323850" lvl="1" marL="914400" rtl="0" algn="l">
              <a:spcBef>
                <a:spcPts val="0"/>
              </a:spcBef>
              <a:spcAft>
                <a:spcPts val="0"/>
              </a:spcAft>
              <a:buSzPts val="1500"/>
              <a:buChar char="○"/>
            </a:pPr>
            <a:r>
              <a:rPr lang="en-GB" sz="1500"/>
              <a:t>Traffic is unencrypted after leaving the VPN server</a:t>
            </a:r>
            <a:endParaRPr sz="1500"/>
          </a:p>
          <a:p>
            <a:pPr indent="-323850" lvl="1" marL="914400" rtl="0" algn="l">
              <a:spcBef>
                <a:spcPts val="0"/>
              </a:spcBef>
              <a:spcAft>
                <a:spcPts val="0"/>
              </a:spcAft>
              <a:buSzPts val="1500"/>
              <a:buChar char="○"/>
            </a:pPr>
            <a:r>
              <a:rPr lang="en-GB" sz="1500"/>
              <a:t>MITM attacks could, in theory, impersonate your VPN provider, or a HTTPS proxy by generating on on-the-fly certificate </a:t>
            </a:r>
            <a:r>
              <a:rPr lang="en-GB" sz="700"/>
              <a:t>(</a:t>
            </a:r>
            <a:r>
              <a:rPr lang="en-GB" sz="700">
                <a:solidFill>
                  <a:srgbClr val="09CECE"/>
                </a:solidFill>
              </a:rPr>
              <a:t>https://security.stackexchange.com/questions/2914/can-my-company-see-what-https-sites-i-went-to</a:t>
            </a:r>
            <a:r>
              <a:rPr lang="en-GB" sz="700"/>
              <a:t>)</a:t>
            </a:r>
            <a:br>
              <a:rPr lang="en-GB" sz="1500"/>
            </a:br>
            <a:endParaRPr sz="1500"/>
          </a:p>
          <a:p>
            <a:pPr indent="-323850" lvl="0" marL="457200" rtl="0" algn="l">
              <a:spcBef>
                <a:spcPts val="0"/>
              </a:spcBef>
              <a:spcAft>
                <a:spcPts val="0"/>
              </a:spcAft>
              <a:buSzPts val="1500"/>
              <a:buChar char="●"/>
            </a:pPr>
            <a:r>
              <a:rPr lang="en-GB" sz="1500"/>
              <a:t>Blacklisting</a:t>
            </a:r>
            <a:endParaRPr sz="1500"/>
          </a:p>
          <a:p>
            <a:pPr indent="-323850" lvl="1" marL="914400" rtl="0" algn="l">
              <a:spcBef>
                <a:spcPts val="0"/>
              </a:spcBef>
              <a:spcAft>
                <a:spcPts val="0"/>
              </a:spcAft>
              <a:buSzPts val="1500"/>
              <a:buChar char="○"/>
            </a:pPr>
            <a:r>
              <a:rPr lang="en-GB" sz="1500"/>
              <a:t>Scraping proxy sites</a:t>
            </a:r>
            <a:endParaRPr sz="15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Welcome Back!</a:t>
            </a:r>
            <a:endParaRPr b="1">
              <a:latin typeface="Roboto Mono"/>
              <a:ea typeface="Roboto Mono"/>
              <a:cs typeface="Roboto Mono"/>
              <a:sym typeface="Roboto Mono"/>
            </a:endParaRPr>
          </a:p>
        </p:txBody>
      </p:sp>
      <p:sp>
        <p:nvSpPr>
          <p:cNvPr id="64" name="Google Shape;64;p1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GB" sz="1500"/>
              <a:t>Hope you all had a lovely break and managed to do something that wasn’t revision related</a:t>
            </a:r>
            <a:br>
              <a:rPr lang="en-GB" sz="1500"/>
            </a:br>
            <a:endParaRPr sz="1500"/>
          </a:p>
          <a:p>
            <a:pPr indent="-323850" lvl="0" marL="457200" rtl="0" algn="l">
              <a:spcBef>
                <a:spcPts val="0"/>
              </a:spcBef>
              <a:spcAft>
                <a:spcPts val="0"/>
              </a:spcAft>
              <a:buSzPts val="1500"/>
              <a:buChar char="●"/>
            </a:pPr>
            <a:r>
              <a:rPr lang="en-GB" sz="1500"/>
              <a:t>Today’s session is all about online anonymity</a:t>
            </a:r>
            <a:endParaRPr sz="1500"/>
          </a:p>
          <a:p>
            <a:pPr indent="-323850" lvl="1" marL="914400" rtl="0" algn="l">
              <a:spcBef>
                <a:spcPts val="0"/>
              </a:spcBef>
              <a:spcAft>
                <a:spcPts val="0"/>
              </a:spcAft>
              <a:buSzPts val="1500"/>
              <a:buChar char="○"/>
            </a:pPr>
            <a:r>
              <a:rPr lang="en-GB" sz="1500"/>
              <a:t>How it can be ‘achieved’</a:t>
            </a:r>
            <a:endParaRPr sz="1500"/>
          </a:p>
          <a:p>
            <a:pPr indent="-323850" lvl="1" marL="914400" rtl="0" algn="l">
              <a:spcBef>
                <a:spcPts val="0"/>
              </a:spcBef>
              <a:spcAft>
                <a:spcPts val="0"/>
              </a:spcAft>
              <a:buSzPts val="1500"/>
              <a:buChar char="○"/>
            </a:pPr>
            <a:r>
              <a:rPr lang="en-GB" sz="1500"/>
              <a:t>What limitations technologies have</a:t>
            </a:r>
            <a:endParaRPr sz="1500"/>
          </a:p>
          <a:p>
            <a:pPr indent="-323850" lvl="1" marL="914400" rtl="0" algn="l">
              <a:spcBef>
                <a:spcPts val="0"/>
              </a:spcBef>
              <a:spcAft>
                <a:spcPts val="0"/>
              </a:spcAft>
              <a:buSzPts val="1500"/>
              <a:buChar char="○"/>
            </a:pPr>
            <a:r>
              <a:rPr lang="en-GB" sz="1500"/>
              <a:t>How it can be compromised</a:t>
            </a:r>
            <a:br>
              <a:rPr lang="en-GB" sz="1500"/>
            </a:br>
            <a:endParaRPr sz="1500"/>
          </a:p>
          <a:p>
            <a:pPr indent="-323850" lvl="0" marL="457200" rtl="0" algn="l">
              <a:spcBef>
                <a:spcPts val="0"/>
              </a:spcBef>
              <a:spcAft>
                <a:spcPts val="0"/>
              </a:spcAft>
              <a:buSzPts val="1500"/>
              <a:buChar char="●"/>
            </a:pPr>
            <a:r>
              <a:rPr lang="en-GB" sz="1500"/>
              <a:t>We’ll be covering various technologies - VPNs, Tor and I2P</a:t>
            </a:r>
            <a:br>
              <a:rPr lang="en-GB" sz="1500"/>
            </a:br>
            <a:endParaRPr sz="1500"/>
          </a:p>
          <a:p>
            <a:pPr indent="-323850" lvl="0" marL="457200" rtl="0" algn="l">
              <a:spcBef>
                <a:spcPts val="0"/>
              </a:spcBef>
              <a:spcAft>
                <a:spcPts val="0"/>
              </a:spcAft>
              <a:buSzPts val="1500"/>
              <a:buChar char="●"/>
            </a:pPr>
            <a:r>
              <a:rPr lang="en-GB" sz="1500"/>
              <a:t>We’ll look at attacks on these anonymity solutions</a:t>
            </a:r>
            <a:br>
              <a:rPr lang="en-GB" sz="1500"/>
            </a:br>
            <a:endParaRPr sz="1500"/>
          </a:p>
          <a:p>
            <a:pPr indent="-323850" lvl="0" marL="457200" rtl="0" algn="l">
              <a:spcBef>
                <a:spcPts val="0"/>
              </a:spcBef>
              <a:spcAft>
                <a:spcPts val="0"/>
              </a:spcAft>
              <a:buSzPts val="1500"/>
              <a:buChar char="●"/>
            </a:pPr>
            <a:r>
              <a:rPr lang="en-GB" sz="1500"/>
              <a:t>And we’ll take you through setting up your own</a:t>
            </a:r>
            <a:br>
              <a:rPr lang="en-GB" sz="1500"/>
            </a:br>
            <a:endParaRPr sz="15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1"/>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Mitigations and OpSec</a:t>
            </a:r>
            <a:endParaRPr b="1">
              <a:latin typeface="Roboto Mono"/>
              <a:ea typeface="Roboto Mono"/>
              <a:cs typeface="Roboto Mono"/>
              <a:sym typeface="Roboto Mono"/>
            </a:endParaRPr>
          </a:p>
        </p:txBody>
      </p:sp>
      <p:sp>
        <p:nvSpPr>
          <p:cNvPr id="176" name="Google Shape;176;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GB" sz="1500"/>
              <a:t>Operational Security</a:t>
            </a:r>
            <a:endParaRPr sz="1500"/>
          </a:p>
          <a:p>
            <a:pPr indent="-323850" lvl="1" marL="914400" rtl="0" algn="l">
              <a:spcBef>
                <a:spcPts val="0"/>
              </a:spcBef>
              <a:spcAft>
                <a:spcPts val="0"/>
              </a:spcAft>
              <a:buSzPts val="1500"/>
              <a:buChar char="○"/>
            </a:pPr>
            <a:r>
              <a:rPr lang="en-GB" sz="1500"/>
              <a:t>Kill Switches can be used to prevent mistakes from users</a:t>
            </a:r>
            <a:endParaRPr sz="1500"/>
          </a:p>
          <a:p>
            <a:pPr indent="-323850" lvl="1" marL="914400" rtl="0" algn="l">
              <a:spcBef>
                <a:spcPts val="0"/>
              </a:spcBef>
              <a:spcAft>
                <a:spcPts val="0"/>
              </a:spcAft>
              <a:buSzPts val="1500"/>
              <a:buChar char="○"/>
            </a:pPr>
            <a:r>
              <a:rPr lang="en-GB" sz="1500"/>
              <a:t>VPNs can’t protect you if you leak your personal information in some other way</a:t>
            </a:r>
            <a:br>
              <a:rPr lang="en-GB" sz="1500"/>
            </a:br>
            <a:endParaRPr sz="1500"/>
          </a:p>
          <a:p>
            <a:pPr indent="-323850" lvl="0" marL="457200" rtl="0" algn="l">
              <a:spcBef>
                <a:spcPts val="0"/>
              </a:spcBef>
              <a:spcAft>
                <a:spcPts val="0"/>
              </a:spcAft>
              <a:buSzPts val="1500"/>
              <a:buChar char="●"/>
            </a:pPr>
            <a:r>
              <a:rPr lang="en-GB" sz="1500"/>
              <a:t>Extra Encryption</a:t>
            </a:r>
            <a:endParaRPr sz="1500"/>
          </a:p>
          <a:p>
            <a:pPr indent="-323850" lvl="1" marL="914400" rtl="0" algn="l">
              <a:spcBef>
                <a:spcPts val="0"/>
              </a:spcBef>
              <a:spcAft>
                <a:spcPts val="0"/>
              </a:spcAft>
              <a:buSzPts val="1500"/>
              <a:buChar char="○"/>
            </a:pPr>
            <a:r>
              <a:rPr lang="en-GB" sz="1500"/>
              <a:t>Using HTTPS over a VPN or Proxy can mitigate the effects of traffic interception</a:t>
            </a:r>
            <a:br>
              <a:rPr lang="en-GB" sz="1500"/>
            </a:br>
            <a:endParaRPr sz="1500"/>
          </a:p>
          <a:p>
            <a:pPr indent="-323850" lvl="0" marL="457200" rtl="0" algn="l">
              <a:spcBef>
                <a:spcPts val="0"/>
              </a:spcBef>
              <a:spcAft>
                <a:spcPts val="0"/>
              </a:spcAft>
              <a:buSzPts val="1500"/>
              <a:buChar char="●"/>
            </a:pPr>
            <a:r>
              <a:rPr lang="en-GB" sz="1500"/>
              <a:t>Strong Encryption</a:t>
            </a:r>
            <a:endParaRPr sz="1500"/>
          </a:p>
          <a:p>
            <a:pPr indent="-323850" lvl="1" marL="914400" rtl="0" algn="l">
              <a:spcBef>
                <a:spcPts val="0"/>
              </a:spcBef>
              <a:spcAft>
                <a:spcPts val="0"/>
              </a:spcAft>
              <a:buSzPts val="1500"/>
              <a:buChar char="○"/>
            </a:pPr>
            <a:r>
              <a:rPr lang="en-GB" sz="1500"/>
              <a:t>The better encryption algorithm a provider uses, the safer you are</a:t>
            </a:r>
            <a:endParaRPr sz="15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2"/>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The Onion Router (Tor)</a:t>
            </a:r>
            <a:endParaRPr b="1">
              <a:latin typeface="Roboto Mono"/>
              <a:ea typeface="Roboto Mono"/>
              <a:cs typeface="Roboto Mono"/>
              <a:sym typeface="Roboto Mono"/>
            </a:endParaRPr>
          </a:p>
        </p:txBody>
      </p:sp>
      <p:sp>
        <p:nvSpPr>
          <p:cNvPr id="182" name="Google Shape;182;p32"/>
          <p:cNvSpPr txBox="1"/>
          <p:nvPr>
            <p:ph idx="1" type="body"/>
          </p:nvPr>
        </p:nvSpPr>
        <p:spPr>
          <a:xfrm>
            <a:off x="311700" y="1152475"/>
            <a:ext cx="8520600" cy="39909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Onion Routing - another way of creating indirect connections from source to destination</a:t>
            </a:r>
            <a:endParaRPr/>
          </a:p>
          <a:p>
            <a:pPr indent="-317500" lvl="1" marL="914400" rtl="0" algn="l">
              <a:spcBef>
                <a:spcPts val="0"/>
              </a:spcBef>
              <a:spcAft>
                <a:spcPts val="0"/>
              </a:spcAft>
              <a:buSzPts val="1400"/>
              <a:buChar char="○"/>
            </a:pPr>
            <a:r>
              <a:rPr lang="en-GB"/>
              <a:t>A Tor ‘circuit’ consists of many </a:t>
            </a:r>
            <a:r>
              <a:rPr lang="en-GB">
                <a:solidFill>
                  <a:srgbClr val="EB3C68"/>
                </a:solidFill>
              </a:rPr>
              <a:t>relay nodes</a:t>
            </a:r>
            <a:r>
              <a:rPr lang="en-GB"/>
              <a:t> (minimum three in theory, exactly three in practice)</a:t>
            </a:r>
            <a:endParaRPr/>
          </a:p>
          <a:p>
            <a:pPr indent="-317500" lvl="1" marL="914400" rtl="0" algn="l">
              <a:spcBef>
                <a:spcPts val="0"/>
              </a:spcBef>
              <a:spcAft>
                <a:spcPts val="0"/>
              </a:spcAft>
              <a:buSzPts val="1400"/>
              <a:buChar char="○"/>
            </a:pPr>
            <a:r>
              <a:rPr lang="en-GB"/>
              <a:t>Packets are </a:t>
            </a:r>
            <a:r>
              <a:rPr lang="en-GB">
                <a:solidFill>
                  <a:srgbClr val="EB3C68"/>
                </a:solidFill>
              </a:rPr>
              <a:t>encrypted </a:t>
            </a:r>
            <a:r>
              <a:rPr lang="en-GB"/>
              <a:t>multiple times, according to the number of relay nodes</a:t>
            </a:r>
            <a:endParaRPr/>
          </a:p>
          <a:p>
            <a:pPr indent="-317500" lvl="1" marL="914400" rtl="0" algn="l">
              <a:spcBef>
                <a:spcPts val="0"/>
              </a:spcBef>
              <a:spcAft>
                <a:spcPts val="0"/>
              </a:spcAft>
              <a:buSzPts val="1400"/>
              <a:buChar char="○"/>
            </a:pPr>
            <a:r>
              <a:rPr lang="en-GB"/>
              <a:t>Each relay node </a:t>
            </a:r>
            <a:r>
              <a:rPr lang="en-GB">
                <a:solidFill>
                  <a:srgbClr val="EB3C68"/>
                </a:solidFill>
              </a:rPr>
              <a:t>decrypts one layer </a:t>
            </a:r>
            <a:r>
              <a:rPr lang="en-GB"/>
              <a:t>of encryption, revealing the address of the next</a:t>
            </a:r>
            <a:endParaRPr/>
          </a:p>
          <a:p>
            <a:pPr indent="-317500" lvl="1" marL="914400" rtl="0" algn="l">
              <a:spcBef>
                <a:spcPts val="0"/>
              </a:spcBef>
              <a:spcAft>
                <a:spcPts val="0"/>
              </a:spcAft>
              <a:buSzPts val="1400"/>
              <a:buChar char="○"/>
            </a:pPr>
            <a:r>
              <a:rPr lang="en-GB"/>
              <a:t>The final (‘exit’) node reveals the destination address and contents of the packet</a:t>
            </a:r>
            <a:endParaRPr/>
          </a:p>
          <a:p>
            <a:pPr indent="-317500" lvl="1" marL="914400" rtl="0" algn="l">
              <a:spcBef>
                <a:spcPts val="0"/>
              </a:spcBef>
              <a:spcAft>
                <a:spcPts val="0"/>
              </a:spcAft>
              <a:buSzPts val="1400"/>
              <a:buChar char="○"/>
            </a:pPr>
            <a:r>
              <a:rPr lang="en-GB"/>
              <a:t>On the way back, each node re-encrypts the packet and passes it to whichever node sent it to them the first time</a:t>
            </a:r>
            <a:endParaRPr/>
          </a:p>
          <a:p>
            <a:pPr indent="-317500" lvl="1" marL="914400" rtl="0" algn="l">
              <a:spcBef>
                <a:spcPts val="0"/>
              </a:spcBef>
              <a:spcAft>
                <a:spcPts val="0"/>
              </a:spcAft>
              <a:buSzPts val="1400"/>
              <a:buChar char="○"/>
            </a:pPr>
            <a:r>
              <a:rPr lang="en-GB"/>
              <a:t>Nodes are picked according to several rules which seek to lower the chance of endpoint attacks - for example, never picking the same node twice</a:t>
            </a:r>
            <a:br>
              <a:rPr lang="en-GB"/>
            </a:br>
            <a:endParaRPr/>
          </a:p>
          <a:p>
            <a:pPr indent="-317500" lvl="0" marL="457200" rtl="0" algn="l">
              <a:spcBef>
                <a:spcPts val="0"/>
              </a:spcBef>
              <a:spcAft>
                <a:spcPts val="0"/>
              </a:spcAft>
              <a:buSzPts val="1400"/>
              <a:buChar char="●"/>
            </a:pPr>
            <a:r>
              <a:rPr lang="en-GB"/>
              <a:t>Because of this, there is no one point of compromise in the network</a:t>
            </a:r>
            <a:endParaRPr/>
          </a:p>
          <a:p>
            <a:pPr indent="-317500" lvl="1" marL="914400" rtl="0" algn="l">
              <a:spcBef>
                <a:spcPts val="0"/>
              </a:spcBef>
              <a:spcAft>
                <a:spcPts val="0"/>
              </a:spcAft>
              <a:buSzPts val="1400"/>
              <a:buChar char="○"/>
            </a:pPr>
            <a:r>
              <a:rPr lang="en-GB"/>
              <a:t>Even a malicious node cannot get a complete picture of the traffic</a:t>
            </a:r>
            <a:br>
              <a:rPr lang="en-GB"/>
            </a:br>
            <a:endParaRPr/>
          </a:p>
          <a:p>
            <a:pPr indent="-317500" lvl="0" marL="457200" rtl="0" algn="l">
              <a:spcBef>
                <a:spcPts val="0"/>
              </a:spcBef>
              <a:spcAft>
                <a:spcPts val="0"/>
              </a:spcAft>
              <a:buSzPts val="1400"/>
              <a:buChar char="●"/>
            </a:pPr>
            <a:r>
              <a:rPr lang="en-GB"/>
              <a:t>For a detailed description of all things Tor, see this link:</a:t>
            </a:r>
            <a:r>
              <a:rPr lang="en-GB" sz="1900"/>
              <a:t> </a:t>
            </a:r>
            <a:r>
              <a:rPr lang="en-GB">
                <a:solidFill>
                  <a:srgbClr val="09CECE"/>
                </a:solidFill>
              </a:rPr>
              <a:t>https://skerritt.blog/how-does-tor-really-work/</a:t>
            </a:r>
            <a:endParaRPr sz="2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3"/>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The Onion Router (Tor)</a:t>
            </a:r>
            <a:endParaRPr b="1">
              <a:latin typeface="Roboto Mono"/>
              <a:ea typeface="Roboto Mono"/>
              <a:cs typeface="Roboto Mono"/>
              <a:sym typeface="Roboto Mono"/>
            </a:endParaRPr>
          </a:p>
        </p:txBody>
      </p:sp>
      <p:pic>
        <p:nvPicPr>
          <p:cNvPr id="188" name="Google Shape;188;p33"/>
          <p:cNvPicPr preferRelativeResize="0"/>
          <p:nvPr/>
        </p:nvPicPr>
        <p:blipFill>
          <a:blip r:embed="rId3">
            <a:alphaModFix/>
          </a:blip>
          <a:stretch>
            <a:fillRect/>
          </a:stretch>
        </p:blipFill>
        <p:spPr>
          <a:xfrm>
            <a:off x="152400" y="824100"/>
            <a:ext cx="8839200" cy="307530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4"/>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The Onion Router (Tor)</a:t>
            </a:r>
            <a:endParaRPr b="1">
              <a:latin typeface="Roboto Mono"/>
              <a:ea typeface="Roboto Mono"/>
              <a:cs typeface="Roboto Mono"/>
              <a:sym typeface="Roboto Mono"/>
            </a:endParaRPr>
          </a:p>
        </p:txBody>
      </p:sp>
      <p:pic>
        <p:nvPicPr>
          <p:cNvPr id="194" name="Google Shape;194;p34"/>
          <p:cNvPicPr preferRelativeResize="0"/>
          <p:nvPr/>
        </p:nvPicPr>
        <p:blipFill>
          <a:blip r:embed="rId3">
            <a:alphaModFix/>
          </a:blip>
          <a:stretch>
            <a:fillRect/>
          </a:stretch>
        </p:blipFill>
        <p:spPr>
          <a:xfrm>
            <a:off x="152400" y="824100"/>
            <a:ext cx="8839200" cy="307530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5"/>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The Onion Router (Tor)</a:t>
            </a:r>
            <a:endParaRPr b="1">
              <a:latin typeface="Roboto Mono"/>
              <a:ea typeface="Roboto Mono"/>
              <a:cs typeface="Roboto Mono"/>
              <a:sym typeface="Roboto Mono"/>
            </a:endParaRPr>
          </a:p>
        </p:txBody>
      </p:sp>
      <p:pic>
        <p:nvPicPr>
          <p:cNvPr id="200" name="Google Shape;200;p35"/>
          <p:cNvPicPr preferRelativeResize="0"/>
          <p:nvPr/>
        </p:nvPicPr>
        <p:blipFill>
          <a:blip r:embed="rId3">
            <a:alphaModFix/>
          </a:blip>
          <a:stretch>
            <a:fillRect/>
          </a:stretch>
        </p:blipFill>
        <p:spPr>
          <a:xfrm>
            <a:off x="152400" y="824100"/>
            <a:ext cx="8839200" cy="305689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6"/>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The Onion Router (Tor)</a:t>
            </a:r>
            <a:endParaRPr b="1">
              <a:latin typeface="Roboto Mono"/>
              <a:ea typeface="Roboto Mono"/>
              <a:cs typeface="Roboto Mono"/>
              <a:sym typeface="Roboto Mono"/>
            </a:endParaRPr>
          </a:p>
        </p:txBody>
      </p:sp>
      <p:pic>
        <p:nvPicPr>
          <p:cNvPr id="206" name="Google Shape;206;p36"/>
          <p:cNvPicPr preferRelativeResize="0"/>
          <p:nvPr/>
        </p:nvPicPr>
        <p:blipFill>
          <a:blip r:embed="rId3">
            <a:alphaModFix/>
          </a:blip>
          <a:stretch>
            <a:fillRect/>
          </a:stretch>
        </p:blipFill>
        <p:spPr>
          <a:xfrm>
            <a:off x="152400" y="824100"/>
            <a:ext cx="8839200" cy="324104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7"/>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The Onion Router (Tor)</a:t>
            </a:r>
            <a:endParaRPr b="1">
              <a:latin typeface="Roboto Mono"/>
              <a:ea typeface="Roboto Mono"/>
              <a:cs typeface="Roboto Mono"/>
              <a:sym typeface="Roboto Mono"/>
            </a:endParaRPr>
          </a:p>
        </p:txBody>
      </p:sp>
      <p:pic>
        <p:nvPicPr>
          <p:cNvPr id="212" name="Google Shape;212;p37"/>
          <p:cNvPicPr preferRelativeResize="0"/>
          <p:nvPr/>
        </p:nvPicPr>
        <p:blipFill>
          <a:blip r:embed="rId3">
            <a:alphaModFix/>
          </a:blip>
          <a:stretch>
            <a:fillRect/>
          </a:stretch>
        </p:blipFill>
        <p:spPr>
          <a:xfrm>
            <a:off x="152400" y="824100"/>
            <a:ext cx="8839200" cy="361854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8"/>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The Onion Router (Tor)</a:t>
            </a:r>
            <a:endParaRPr b="1">
              <a:latin typeface="Roboto Mono"/>
              <a:ea typeface="Roboto Mono"/>
              <a:cs typeface="Roboto Mono"/>
              <a:sym typeface="Roboto Mono"/>
            </a:endParaRPr>
          </a:p>
        </p:txBody>
      </p:sp>
      <p:pic>
        <p:nvPicPr>
          <p:cNvPr id="218" name="Google Shape;218;p38"/>
          <p:cNvPicPr preferRelativeResize="0"/>
          <p:nvPr/>
        </p:nvPicPr>
        <p:blipFill>
          <a:blip r:embed="rId3">
            <a:alphaModFix/>
          </a:blip>
          <a:stretch>
            <a:fillRect/>
          </a:stretch>
        </p:blipFill>
        <p:spPr>
          <a:xfrm>
            <a:off x="152400" y="824100"/>
            <a:ext cx="8839200" cy="324104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9"/>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The Onion Router (Tor)</a:t>
            </a:r>
            <a:endParaRPr b="1">
              <a:latin typeface="Roboto Mono"/>
              <a:ea typeface="Roboto Mono"/>
              <a:cs typeface="Roboto Mono"/>
              <a:sym typeface="Roboto Mono"/>
            </a:endParaRPr>
          </a:p>
        </p:txBody>
      </p:sp>
      <p:pic>
        <p:nvPicPr>
          <p:cNvPr id="224" name="Google Shape;224;p39"/>
          <p:cNvPicPr preferRelativeResize="0"/>
          <p:nvPr/>
        </p:nvPicPr>
        <p:blipFill>
          <a:blip r:embed="rId3">
            <a:alphaModFix/>
          </a:blip>
          <a:stretch>
            <a:fillRect/>
          </a:stretch>
        </p:blipFill>
        <p:spPr>
          <a:xfrm>
            <a:off x="152400" y="824100"/>
            <a:ext cx="8839200" cy="324104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40"/>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The Onion Router (Tor)</a:t>
            </a:r>
            <a:endParaRPr b="1">
              <a:latin typeface="Roboto Mono"/>
              <a:ea typeface="Roboto Mono"/>
              <a:cs typeface="Roboto Mono"/>
              <a:sym typeface="Roboto Mono"/>
            </a:endParaRPr>
          </a:p>
        </p:txBody>
      </p:sp>
      <p:pic>
        <p:nvPicPr>
          <p:cNvPr id="230" name="Google Shape;230;p40"/>
          <p:cNvPicPr preferRelativeResize="0"/>
          <p:nvPr/>
        </p:nvPicPr>
        <p:blipFill>
          <a:blip r:embed="rId3">
            <a:alphaModFix/>
          </a:blip>
          <a:stretch>
            <a:fillRect/>
          </a:stretch>
        </p:blipFill>
        <p:spPr>
          <a:xfrm>
            <a:off x="152400" y="824100"/>
            <a:ext cx="8839200" cy="341598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The skills taught in these sessions allow identification and exploitation of security vulnerabilities in systems. We strive to give you a place to practice legally, and can point you to other places to practice. These skills should not be used on systems where you do not have explicit permission from the owner of the system. It is </a:t>
            </a:r>
            <a:r>
              <a:rPr lang="en-GB" u="sng">
                <a:solidFill>
                  <a:srgbClr val="EB3C68"/>
                </a:solidFill>
              </a:rPr>
              <a:t>VERY</a:t>
            </a:r>
            <a:r>
              <a:rPr lang="en-GB"/>
              <a:t> easy to end up in breach of relevant laws, and we can accept no responsibility for anything you do with the skills learnt here. </a:t>
            </a:r>
            <a:br>
              <a:rPr lang="en-GB"/>
            </a:br>
            <a:endParaRPr/>
          </a:p>
          <a:p>
            <a:pPr indent="-317500" lvl="0" marL="457200" rtl="0" algn="l">
              <a:spcBef>
                <a:spcPts val="0"/>
              </a:spcBef>
              <a:spcAft>
                <a:spcPts val="0"/>
              </a:spcAft>
              <a:buSzPts val="1400"/>
              <a:buChar char="●"/>
            </a:pPr>
            <a:r>
              <a:rPr lang="en-GB"/>
              <a:t>If we have reason to believe that you are utilising these skills against systems where you are not authorised you will be banned from our events, and if necessary the relevant authorities will be alerted. </a:t>
            </a:r>
            <a:br>
              <a:rPr lang="en-GB"/>
            </a:br>
            <a:endParaRPr/>
          </a:p>
          <a:p>
            <a:pPr indent="-317500" lvl="0" marL="457200" rtl="0" algn="l">
              <a:spcBef>
                <a:spcPts val="0"/>
              </a:spcBef>
              <a:spcAft>
                <a:spcPts val="0"/>
              </a:spcAft>
              <a:buSzPts val="1400"/>
              <a:buChar char="●"/>
            </a:pPr>
            <a:r>
              <a:rPr lang="en-GB"/>
              <a:t>Remember, if you have any doubts as to if something is legal or authorised, just don't do it until you are able to confirm you are allowed to.</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1600"/>
              </a:spcAft>
              <a:buNone/>
            </a:pPr>
            <a:r>
              <a:t/>
            </a:r>
            <a:endParaRPr/>
          </a:p>
        </p:txBody>
      </p:sp>
      <p:sp>
        <p:nvSpPr>
          <p:cNvPr id="70" name="Google Shape;70;p14"/>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The Legal Bit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41"/>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The Onion Router (Tor)</a:t>
            </a:r>
            <a:endParaRPr b="1">
              <a:latin typeface="Roboto Mono"/>
              <a:ea typeface="Roboto Mono"/>
              <a:cs typeface="Roboto Mono"/>
              <a:sym typeface="Roboto Mono"/>
            </a:endParaRPr>
          </a:p>
        </p:txBody>
      </p:sp>
      <p:sp>
        <p:nvSpPr>
          <p:cNvPr id="236" name="Google Shape;236;p4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Chaum Mixing</a:t>
            </a:r>
            <a:endParaRPr/>
          </a:p>
          <a:p>
            <a:pPr indent="-317500" lvl="1" marL="914400" rtl="0" algn="l">
              <a:spcBef>
                <a:spcPts val="0"/>
              </a:spcBef>
              <a:spcAft>
                <a:spcPts val="0"/>
              </a:spcAft>
              <a:buSzPts val="1400"/>
              <a:buChar char="○"/>
            </a:pPr>
            <a:r>
              <a:rPr lang="en-GB"/>
              <a:t>Mixes packets between ‘hops’ so they are harder to trace from start to finish</a:t>
            </a:r>
            <a:br>
              <a:rPr lang="en-GB"/>
            </a:br>
            <a:endParaRPr/>
          </a:p>
          <a:p>
            <a:pPr indent="-317500" lvl="0" marL="457200" rtl="0" algn="l">
              <a:spcBef>
                <a:spcPts val="0"/>
              </a:spcBef>
              <a:spcAft>
                <a:spcPts val="0"/>
              </a:spcAft>
              <a:buSzPts val="1400"/>
              <a:buChar char="●"/>
            </a:pPr>
            <a:r>
              <a:rPr lang="en-GB"/>
              <a:t>Encryption</a:t>
            </a:r>
            <a:endParaRPr/>
          </a:p>
          <a:p>
            <a:pPr indent="-317500" lvl="1" marL="914400" rtl="0" algn="l">
              <a:spcBef>
                <a:spcPts val="0"/>
              </a:spcBef>
              <a:spcAft>
                <a:spcPts val="0"/>
              </a:spcAft>
              <a:buSzPts val="1400"/>
              <a:buChar char="○"/>
            </a:pPr>
            <a:r>
              <a:rPr lang="en-GB"/>
              <a:t>AES is used to encrypt packets in a Tor circuit, with Diffie-Hellmann Key Exchange</a:t>
            </a:r>
            <a:endParaRPr/>
          </a:p>
          <a:p>
            <a:pPr indent="-317500" lvl="1" marL="914400" rtl="0" algn="l">
              <a:spcBef>
                <a:spcPts val="0"/>
              </a:spcBef>
              <a:spcAft>
                <a:spcPts val="0"/>
              </a:spcAft>
              <a:buSzPts val="1400"/>
              <a:buChar char="○"/>
            </a:pPr>
            <a:r>
              <a:rPr lang="en-GB"/>
              <a:t>Public Key Cryptography is used for Hidden Services</a:t>
            </a:r>
            <a:br>
              <a:rPr lang="en-GB"/>
            </a:br>
            <a:endParaRPr/>
          </a:p>
          <a:p>
            <a:pPr indent="-317500" lvl="0" marL="457200" rtl="0" algn="l">
              <a:spcBef>
                <a:spcPts val="0"/>
              </a:spcBef>
              <a:spcAft>
                <a:spcPts val="0"/>
              </a:spcAft>
              <a:buSzPts val="1400"/>
              <a:buChar char="●"/>
            </a:pPr>
            <a:r>
              <a:rPr lang="en-GB"/>
              <a:t>Hidden Services</a:t>
            </a:r>
            <a:endParaRPr/>
          </a:p>
          <a:p>
            <a:pPr indent="-317500" lvl="1" marL="914400" rtl="0" algn="l">
              <a:spcBef>
                <a:spcPts val="0"/>
              </a:spcBef>
              <a:spcAft>
                <a:spcPts val="0"/>
              </a:spcAft>
              <a:buSzPts val="1400"/>
              <a:buChar char="○"/>
            </a:pPr>
            <a:r>
              <a:rPr lang="en-GB"/>
              <a:t>Tor allows users to setup hidden (‘onion’) services such as </a:t>
            </a:r>
            <a:r>
              <a:rPr lang="en-GB">
                <a:solidFill>
                  <a:srgbClr val="EB3C68"/>
                </a:solidFill>
              </a:rPr>
              <a:t>web servers and SSH servers</a:t>
            </a:r>
            <a:r>
              <a:rPr lang="en-GB"/>
              <a:t>, without exposing their IP address</a:t>
            </a:r>
            <a:endParaRPr/>
          </a:p>
          <a:p>
            <a:pPr indent="-317500" lvl="1" marL="914400" rtl="0" algn="l">
              <a:spcBef>
                <a:spcPts val="0"/>
              </a:spcBef>
              <a:spcAft>
                <a:spcPts val="0"/>
              </a:spcAft>
              <a:buSzPts val="1400"/>
              <a:buChar char="○"/>
            </a:pPr>
            <a:r>
              <a:rPr lang="en-GB"/>
              <a:t>These are the </a:t>
            </a:r>
            <a:r>
              <a:rPr i="1" lang="en-GB"/>
              <a:t>.onion</a:t>
            </a:r>
            <a:r>
              <a:rPr lang="en-GB"/>
              <a:t> domains you see on Tor - for example, </a:t>
            </a:r>
            <a:r>
              <a:rPr lang="en-GB">
                <a:solidFill>
                  <a:srgbClr val="09CECE"/>
                </a:solidFill>
              </a:rPr>
              <a:t>https://protonirockerxow.onion</a:t>
            </a:r>
            <a:endParaRPr>
              <a:solidFill>
                <a:srgbClr val="09CECE"/>
              </a:solidFill>
            </a:endParaRPr>
          </a:p>
          <a:p>
            <a:pPr indent="-317500" lvl="1" marL="914400" rtl="0" algn="l">
              <a:spcBef>
                <a:spcPts val="0"/>
              </a:spcBef>
              <a:spcAft>
                <a:spcPts val="0"/>
              </a:spcAft>
              <a:buSzPts val="1400"/>
              <a:buChar char="○"/>
            </a:pPr>
            <a:r>
              <a:rPr lang="en-GB"/>
              <a:t>Hidden services are registered with a </a:t>
            </a:r>
            <a:r>
              <a:rPr lang="en-GB">
                <a:solidFill>
                  <a:srgbClr val="EB3C68"/>
                </a:solidFill>
              </a:rPr>
              <a:t>Hidden Service Directory</a:t>
            </a:r>
            <a:r>
              <a:rPr lang="en-GB"/>
              <a:t>, which is like a ‘phone book’ - it stores details of the hidden services’ IPs, and directs users to them via a </a:t>
            </a:r>
            <a:r>
              <a:rPr lang="en-GB">
                <a:solidFill>
                  <a:srgbClr val="EB3C68"/>
                </a:solidFill>
              </a:rPr>
              <a:t>rendezvous point</a:t>
            </a:r>
            <a:endParaRPr>
              <a:solidFill>
                <a:srgbClr val="EB3C68"/>
              </a:solidFill>
            </a:endParaRPr>
          </a:p>
          <a:p>
            <a:pPr indent="-317500" lvl="1" marL="914400" rtl="0" algn="l">
              <a:spcBef>
                <a:spcPts val="0"/>
              </a:spcBef>
              <a:spcAft>
                <a:spcPts val="0"/>
              </a:spcAft>
              <a:buSzPts val="1400"/>
              <a:buChar char="○"/>
            </a:pPr>
            <a:r>
              <a:rPr lang="en-GB"/>
              <a:t>The keys for the dictionary are the onion address; the Hidden Service ‘descriptors’ consist of the IP address and a list of ‘introduction points’; the descriptor is signed with its private key</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2"/>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Tor Relay Nodes</a:t>
            </a:r>
            <a:endParaRPr b="1">
              <a:latin typeface="Roboto Mono"/>
              <a:ea typeface="Roboto Mono"/>
              <a:cs typeface="Roboto Mono"/>
              <a:sym typeface="Roboto Mono"/>
            </a:endParaRPr>
          </a:p>
        </p:txBody>
      </p:sp>
      <p:sp>
        <p:nvSpPr>
          <p:cNvPr id="242" name="Google Shape;242;p4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GB" sz="1500"/>
              <a:t>Volunteer-run - about 6500 relay nodes</a:t>
            </a:r>
            <a:br>
              <a:rPr lang="en-GB" sz="1500"/>
            </a:br>
            <a:endParaRPr sz="1500"/>
          </a:p>
          <a:p>
            <a:pPr indent="-323850" lvl="0" marL="457200" rtl="0" algn="l">
              <a:spcBef>
                <a:spcPts val="0"/>
              </a:spcBef>
              <a:spcAft>
                <a:spcPts val="0"/>
              </a:spcAft>
              <a:buSzPts val="1500"/>
              <a:buChar char="●"/>
            </a:pPr>
            <a:r>
              <a:rPr lang="en-GB" sz="1500"/>
              <a:t>What each node knows</a:t>
            </a:r>
            <a:endParaRPr sz="1500"/>
          </a:p>
          <a:p>
            <a:pPr indent="-323850" lvl="1" marL="914400" rtl="0" algn="l">
              <a:spcBef>
                <a:spcPts val="0"/>
              </a:spcBef>
              <a:spcAft>
                <a:spcPts val="0"/>
              </a:spcAft>
              <a:buSzPts val="1500"/>
              <a:buChar char="○"/>
            </a:pPr>
            <a:r>
              <a:rPr lang="en-GB" sz="1500"/>
              <a:t>Previous and next node address</a:t>
            </a:r>
            <a:endParaRPr sz="1500"/>
          </a:p>
          <a:p>
            <a:pPr indent="-323850" lvl="1" marL="914400" rtl="0" algn="l">
              <a:spcBef>
                <a:spcPts val="0"/>
              </a:spcBef>
              <a:spcAft>
                <a:spcPts val="0"/>
              </a:spcAft>
              <a:buSzPts val="1500"/>
              <a:buChar char="○"/>
            </a:pPr>
            <a:r>
              <a:rPr lang="en-GB" sz="1500"/>
              <a:t>Inner nodes don’t know what point in the circuit they are</a:t>
            </a:r>
            <a:endParaRPr sz="1500"/>
          </a:p>
          <a:p>
            <a:pPr indent="-323850" lvl="1" marL="914400" rtl="0" algn="l">
              <a:spcBef>
                <a:spcPts val="0"/>
              </a:spcBef>
              <a:spcAft>
                <a:spcPts val="0"/>
              </a:spcAft>
              <a:buSzPts val="1500"/>
              <a:buChar char="○"/>
            </a:pPr>
            <a:r>
              <a:rPr lang="en-GB" sz="1500"/>
              <a:t>Entry nodes know the IP of the source</a:t>
            </a:r>
            <a:endParaRPr sz="1500"/>
          </a:p>
          <a:p>
            <a:pPr indent="-323850" lvl="1" marL="914400" rtl="0" algn="l">
              <a:spcBef>
                <a:spcPts val="0"/>
              </a:spcBef>
              <a:spcAft>
                <a:spcPts val="0"/>
              </a:spcAft>
              <a:buSzPts val="1500"/>
              <a:buChar char="○"/>
            </a:pPr>
            <a:r>
              <a:rPr lang="en-GB" sz="1500"/>
              <a:t>Exit nodes know the IP of the destination, and any unencrypted traffic content</a:t>
            </a:r>
            <a:br>
              <a:rPr lang="en-GB" sz="1500"/>
            </a:br>
            <a:endParaRPr sz="1500"/>
          </a:p>
          <a:p>
            <a:pPr indent="-323850" lvl="0" marL="457200" rtl="0" algn="l">
              <a:spcBef>
                <a:spcPts val="0"/>
              </a:spcBef>
              <a:spcAft>
                <a:spcPts val="0"/>
              </a:spcAft>
              <a:buSzPts val="1500"/>
              <a:buChar char="●"/>
            </a:pPr>
            <a:r>
              <a:rPr lang="en-GB" sz="1500"/>
              <a:t>Node Types</a:t>
            </a:r>
            <a:endParaRPr sz="1500"/>
          </a:p>
          <a:p>
            <a:pPr indent="-323850" lvl="1" marL="914400" rtl="0" algn="l">
              <a:spcBef>
                <a:spcPts val="0"/>
              </a:spcBef>
              <a:spcAft>
                <a:spcPts val="0"/>
              </a:spcAft>
              <a:buSzPts val="1500"/>
              <a:buChar char="○"/>
            </a:pPr>
            <a:r>
              <a:rPr lang="en-GB" sz="1500"/>
              <a:t>Guards - The ‘entry’ points into the network - computationally expensive to run</a:t>
            </a:r>
            <a:endParaRPr sz="1500"/>
          </a:p>
          <a:p>
            <a:pPr indent="-323850" lvl="1" marL="914400" rtl="0" algn="l">
              <a:spcBef>
                <a:spcPts val="0"/>
              </a:spcBef>
              <a:spcAft>
                <a:spcPts val="0"/>
              </a:spcAft>
              <a:buSzPts val="1500"/>
              <a:buChar char="○"/>
            </a:pPr>
            <a:r>
              <a:rPr lang="en-GB" sz="1500"/>
              <a:t>Exit - The final point in the circuit - malicious exits can be flagged with </a:t>
            </a:r>
            <a:r>
              <a:rPr lang="en-GB" sz="1500">
                <a:solidFill>
                  <a:srgbClr val="09CECE"/>
                </a:solidFill>
              </a:rPr>
              <a:t>bad_exit</a:t>
            </a:r>
            <a:endParaRPr sz="1500">
              <a:solidFill>
                <a:srgbClr val="09CECE"/>
              </a:solidFill>
            </a:endParaRPr>
          </a:p>
          <a:p>
            <a:pPr indent="-323850" lvl="1" marL="914400" rtl="0" algn="l">
              <a:spcBef>
                <a:spcPts val="0"/>
              </a:spcBef>
              <a:spcAft>
                <a:spcPts val="0"/>
              </a:spcAft>
              <a:buSzPts val="1500"/>
              <a:buChar char="○"/>
            </a:pPr>
            <a:r>
              <a:rPr lang="en-GB" sz="1500"/>
              <a:t>Bridge - An optional node that aren’t publicly listed (to prevent blocking)</a:t>
            </a:r>
            <a:endParaRPr sz="1500"/>
          </a:p>
          <a:p>
            <a:pPr indent="-323850" lvl="1" marL="914400" rtl="0" algn="l">
              <a:spcBef>
                <a:spcPts val="0"/>
              </a:spcBef>
              <a:spcAft>
                <a:spcPts val="0"/>
              </a:spcAft>
              <a:buSzPts val="1500"/>
              <a:buChar char="○"/>
            </a:pPr>
            <a:r>
              <a:rPr lang="en-GB" sz="1500"/>
              <a:t>Directory - Maintain a list representing the state of the network - centralised(ish)</a:t>
            </a:r>
            <a:endParaRPr sz="1500"/>
          </a:p>
          <a:p>
            <a:pPr indent="-323850" lvl="1" marL="914400" rtl="0" algn="l">
              <a:spcBef>
                <a:spcPts val="0"/>
              </a:spcBef>
              <a:spcAft>
                <a:spcPts val="0"/>
              </a:spcAft>
              <a:buSzPts val="1500"/>
              <a:buChar char="○"/>
            </a:pPr>
            <a:r>
              <a:rPr lang="en-GB" sz="1500"/>
              <a:t>HSDir - Hidden service directory nodes, forming a distributed hash table</a:t>
            </a:r>
            <a:br>
              <a:rPr lang="en-GB" sz="1500"/>
            </a:br>
            <a:endParaRPr sz="15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3"/>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Attacks Against Tor</a:t>
            </a:r>
            <a:endParaRPr b="1">
              <a:latin typeface="Roboto Mono"/>
              <a:ea typeface="Roboto Mono"/>
              <a:cs typeface="Roboto Mono"/>
              <a:sym typeface="Roboto Mono"/>
            </a:endParaRPr>
          </a:p>
        </p:txBody>
      </p:sp>
      <p:sp>
        <p:nvSpPr>
          <p:cNvPr id="248" name="Google Shape;248;p4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Traffic Fingerprinting</a:t>
            </a:r>
            <a:br>
              <a:rPr lang="en-GB"/>
            </a:br>
            <a:endParaRPr/>
          </a:p>
          <a:p>
            <a:pPr indent="-317500" lvl="0" marL="457200" rtl="0" algn="l">
              <a:spcBef>
                <a:spcPts val="0"/>
              </a:spcBef>
              <a:spcAft>
                <a:spcPts val="0"/>
              </a:spcAft>
              <a:buSzPts val="1400"/>
              <a:buChar char="●"/>
            </a:pPr>
            <a:r>
              <a:rPr lang="en-GB"/>
              <a:t>Malicious Exit Nodes</a:t>
            </a:r>
            <a:endParaRPr/>
          </a:p>
          <a:p>
            <a:pPr indent="-317500" lvl="1" marL="914400" rtl="0" algn="l">
              <a:spcBef>
                <a:spcPts val="0"/>
              </a:spcBef>
              <a:spcAft>
                <a:spcPts val="0"/>
              </a:spcAft>
              <a:buSzPts val="1400"/>
              <a:buChar char="○"/>
            </a:pPr>
            <a:r>
              <a:rPr lang="en-GB"/>
              <a:t>Monitor traffic, examine its contents, and even redirect it</a:t>
            </a:r>
            <a:endParaRPr/>
          </a:p>
          <a:p>
            <a:pPr indent="-317500" lvl="1" marL="914400" rtl="0" algn="l">
              <a:spcBef>
                <a:spcPts val="0"/>
              </a:spcBef>
              <a:spcAft>
                <a:spcPts val="0"/>
              </a:spcAft>
              <a:buSzPts val="1400"/>
              <a:buChar char="○"/>
            </a:pPr>
            <a:r>
              <a:rPr lang="en-GB" u="sng">
                <a:solidFill>
                  <a:srgbClr val="09CECE"/>
                </a:solidFill>
                <a:hlinkClick r:id="rId3">
                  <a:extLst>
                    <a:ext uri="{A12FA001-AC4F-418D-AE19-62706E023703}">
                      <ahyp:hlinkClr val="tx"/>
                    </a:ext>
                  </a:extLst>
                </a:hlinkClick>
              </a:rPr>
              <a:t>https://www.zdnet.com/article/a-mysterious-group-has-hijacked-tor-exit-nodes-to-perform-ssl-stripping-attacks/</a:t>
            </a:r>
            <a:endParaRPr>
              <a:solidFill>
                <a:srgbClr val="09CECE"/>
              </a:solidFill>
            </a:endParaRPr>
          </a:p>
          <a:p>
            <a:pPr indent="-317500" lvl="1" marL="914400" rtl="0" algn="l">
              <a:spcBef>
                <a:spcPts val="0"/>
              </a:spcBef>
              <a:spcAft>
                <a:spcPts val="0"/>
              </a:spcAft>
              <a:buSzPts val="1400"/>
              <a:buChar char="○"/>
            </a:pPr>
            <a:r>
              <a:rPr lang="en-GB"/>
              <a:t>Combine this with a malicious entry node...</a:t>
            </a:r>
            <a:br>
              <a:rPr lang="en-GB"/>
            </a:br>
            <a:endParaRPr/>
          </a:p>
          <a:p>
            <a:pPr indent="-317500" lvl="0" marL="457200" rtl="0" algn="l">
              <a:spcBef>
                <a:spcPts val="0"/>
              </a:spcBef>
              <a:spcAft>
                <a:spcPts val="0"/>
              </a:spcAft>
              <a:buSzPts val="1400"/>
              <a:buChar char="●"/>
            </a:pPr>
            <a:r>
              <a:rPr lang="en-GB"/>
              <a:t>HSDir Attacks</a:t>
            </a:r>
            <a:endParaRPr/>
          </a:p>
          <a:p>
            <a:pPr indent="-317500" lvl="1" marL="914400" rtl="0" algn="l">
              <a:spcBef>
                <a:spcPts val="0"/>
              </a:spcBef>
              <a:spcAft>
                <a:spcPts val="0"/>
              </a:spcAft>
              <a:buSzPts val="1400"/>
              <a:buChar char="○"/>
            </a:pPr>
            <a:r>
              <a:rPr lang="en-GB"/>
              <a:t>Controlling a majority share makes it possible to monitor HSDir requests, and provide false information</a:t>
            </a:r>
            <a:br>
              <a:rPr lang="en-GB"/>
            </a:br>
            <a:endParaRPr/>
          </a:p>
          <a:p>
            <a:pPr indent="-317500" lvl="0" marL="457200" rtl="0" algn="l">
              <a:spcBef>
                <a:spcPts val="0"/>
              </a:spcBef>
              <a:spcAft>
                <a:spcPts val="0"/>
              </a:spcAft>
              <a:buSzPts val="1400"/>
              <a:buChar char="●"/>
            </a:pPr>
            <a:r>
              <a:rPr lang="en-GB"/>
              <a:t>Blocking</a:t>
            </a:r>
            <a:endParaRPr/>
          </a:p>
          <a:p>
            <a:pPr indent="-317500" lvl="1" marL="914400" rtl="0" algn="l">
              <a:spcBef>
                <a:spcPts val="0"/>
              </a:spcBef>
              <a:spcAft>
                <a:spcPts val="0"/>
              </a:spcAft>
              <a:buSzPts val="1400"/>
              <a:buChar char="○"/>
            </a:pPr>
            <a:r>
              <a:rPr lang="en-GB"/>
              <a:t>Via Directory nodes</a:t>
            </a:r>
            <a:endParaRPr/>
          </a:p>
          <a:p>
            <a:pPr indent="-317500" lvl="1" marL="914400" rtl="0" algn="l">
              <a:spcBef>
                <a:spcPts val="0"/>
              </a:spcBef>
              <a:spcAft>
                <a:spcPts val="0"/>
              </a:spcAft>
              <a:buSzPts val="1400"/>
              <a:buChar char="○"/>
            </a:pPr>
            <a:r>
              <a:rPr lang="en-GB"/>
              <a:t>Via Deep Packet Inspection</a:t>
            </a:r>
            <a:br>
              <a:rPr lang="en-GB"/>
            </a:b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4"/>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Mitigations</a:t>
            </a:r>
            <a:endParaRPr b="1">
              <a:latin typeface="Roboto Mono"/>
              <a:ea typeface="Roboto Mono"/>
              <a:cs typeface="Roboto Mono"/>
              <a:sym typeface="Roboto Mono"/>
            </a:endParaRPr>
          </a:p>
        </p:txBody>
      </p:sp>
      <p:sp>
        <p:nvSpPr>
          <p:cNvPr id="254" name="Google Shape;254;p4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GB" sz="1500"/>
              <a:t>HTTPS (again)</a:t>
            </a:r>
            <a:endParaRPr sz="1500"/>
          </a:p>
          <a:p>
            <a:pPr indent="-323850" lvl="1" marL="914400" rtl="0" algn="l">
              <a:spcBef>
                <a:spcPts val="0"/>
              </a:spcBef>
              <a:spcAft>
                <a:spcPts val="0"/>
              </a:spcAft>
              <a:buSzPts val="1500"/>
              <a:buChar char="○"/>
            </a:pPr>
            <a:r>
              <a:rPr lang="en-GB" sz="1500"/>
              <a:t>Protecting your traffic with an extra layer of encryption is always a bonus</a:t>
            </a:r>
            <a:endParaRPr sz="1500"/>
          </a:p>
          <a:p>
            <a:pPr indent="-323850" lvl="1" marL="914400" rtl="0" algn="l">
              <a:spcBef>
                <a:spcPts val="0"/>
              </a:spcBef>
              <a:spcAft>
                <a:spcPts val="0"/>
              </a:spcAft>
              <a:buSzPts val="1500"/>
              <a:buChar char="○"/>
            </a:pPr>
            <a:r>
              <a:rPr lang="en-GB" sz="1500"/>
              <a:t>See this page for a visual explanation: </a:t>
            </a:r>
            <a:r>
              <a:rPr lang="en-GB" sz="1500" u="sng">
                <a:solidFill>
                  <a:schemeClr val="hlink"/>
                </a:solidFill>
                <a:hlinkClick r:id="rId3"/>
              </a:rPr>
              <a:t>https://www.eff.org/pages/tor-and-https</a:t>
            </a:r>
            <a:br>
              <a:rPr lang="en-GB" sz="1500">
                <a:solidFill>
                  <a:srgbClr val="09CECE"/>
                </a:solidFill>
              </a:rPr>
            </a:br>
            <a:endParaRPr sz="1500">
              <a:solidFill>
                <a:srgbClr val="09CECE"/>
              </a:solidFill>
            </a:endParaRPr>
          </a:p>
          <a:p>
            <a:pPr indent="-323850" lvl="0" marL="457200" rtl="0" algn="l">
              <a:spcBef>
                <a:spcPts val="0"/>
              </a:spcBef>
              <a:spcAft>
                <a:spcPts val="0"/>
              </a:spcAft>
              <a:buSzPts val="1500"/>
              <a:buChar char="●"/>
            </a:pPr>
            <a:r>
              <a:rPr lang="en-GB" sz="1500"/>
              <a:t>Chaum Mixing mitigates against traffic analysis</a:t>
            </a:r>
            <a:br>
              <a:rPr lang="en-GB" sz="1500"/>
            </a:br>
            <a:endParaRPr sz="1500"/>
          </a:p>
          <a:p>
            <a:pPr indent="-323850" lvl="0" marL="457200" rtl="0" algn="l">
              <a:spcBef>
                <a:spcPts val="0"/>
              </a:spcBef>
              <a:spcAft>
                <a:spcPts val="0"/>
              </a:spcAft>
              <a:buSzPts val="1500"/>
              <a:buChar char="●"/>
            </a:pPr>
            <a:r>
              <a:rPr lang="en-GB" sz="1500"/>
              <a:t>Large number of nodes makes it difficult to guarantee control of both a guard and exit</a:t>
            </a:r>
            <a:br>
              <a:rPr lang="en-GB" sz="1500"/>
            </a:br>
            <a:endParaRPr sz="1500"/>
          </a:p>
          <a:p>
            <a:pPr indent="-323850" lvl="0" marL="457200" rtl="0" algn="l">
              <a:spcBef>
                <a:spcPts val="0"/>
              </a:spcBef>
              <a:spcAft>
                <a:spcPts val="0"/>
              </a:spcAft>
              <a:buSzPts val="1500"/>
              <a:buChar char="●"/>
            </a:pPr>
            <a:r>
              <a:rPr lang="en-GB" sz="1500"/>
              <a:t>Malicious nodes can be struck off the list of safe exits</a:t>
            </a:r>
            <a:endParaRPr sz="15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5"/>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Invisible Internet Project (I2P)</a:t>
            </a:r>
            <a:endParaRPr b="1">
              <a:latin typeface="Roboto Mono"/>
              <a:ea typeface="Roboto Mono"/>
              <a:cs typeface="Roboto Mono"/>
              <a:sym typeface="Roboto Mono"/>
            </a:endParaRPr>
          </a:p>
        </p:txBody>
      </p:sp>
      <p:sp>
        <p:nvSpPr>
          <p:cNvPr id="260" name="Google Shape;260;p4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GB" sz="1500"/>
              <a:t>I2P is a Peer-to-Peer (P2P network)</a:t>
            </a:r>
            <a:endParaRPr sz="1500"/>
          </a:p>
          <a:p>
            <a:pPr indent="-323850" lvl="1" marL="914400" rtl="0" algn="l">
              <a:spcBef>
                <a:spcPts val="0"/>
              </a:spcBef>
              <a:spcAft>
                <a:spcPts val="0"/>
              </a:spcAft>
              <a:buSzPts val="1500"/>
              <a:buChar char="○"/>
            </a:pPr>
            <a:r>
              <a:rPr lang="en-GB" sz="1500"/>
              <a:t>P2P networks are decentralised topologies, which are often fully interconnected</a:t>
            </a:r>
            <a:endParaRPr sz="1500"/>
          </a:p>
          <a:p>
            <a:pPr indent="-323850" lvl="1" marL="914400" rtl="0" algn="l">
              <a:spcBef>
                <a:spcPts val="0"/>
              </a:spcBef>
              <a:spcAft>
                <a:spcPts val="0"/>
              </a:spcAft>
              <a:buSzPts val="1500"/>
              <a:buChar char="○"/>
            </a:pPr>
            <a:r>
              <a:rPr lang="en-GB" sz="1500"/>
              <a:t>They are designed to share resources (e.g. storage, bandwidth, processing power)</a:t>
            </a:r>
            <a:endParaRPr sz="1500"/>
          </a:p>
          <a:p>
            <a:pPr indent="-323850" lvl="1" marL="914400" rtl="0" algn="l">
              <a:spcBef>
                <a:spcPts val="0"/>
              </a:spcBef>
              <a:spcAft>
                <a:spcPts val="0"/>
              </a:spcAft>
              <a:buSzPts val="1500"/>
              <a:buChar char="○"/>
            </a:pPr>
            <a:r>
              <a:rPr lang="en-GB" sz="1500"/>
              <a:t>Examples include Napster and Windows 10 Content Distribution</a:t>
            </a:r>
            <a:br>
              <a:rPr lang="en-GB" sz="1500"/>
            </a:br>
            <a:endParaRPr sz="1500"/>
          </a:p>
          <a:p>
            <a:pPr indent="-323850" lvl="0" marL="457200" rtl="0" algn="l">
              <a:spcBef>
                <a:spcPts val="0"/>
              </a:spcBef>
              <a:spcAft>
                <a:spcPts val="0"/>
              </a:spcAft>
              <a:buSzPts val="1500"/>
              <a:buChar char="●"/>
            </a:pPr>
            <a:r>
              <a:rPr lang="en-GB" sz="1500"/>
              <a:t>I2P is volunteer-run, with around 55,000 nodes. It operates as an entirely separate layer to the internet, and ‘outproxying’ (i.e. ‘exiting’ traffic) to the internet is not advised (unlike Tor)</a:t>
            </a:r>
            <a:br>
              <a:rPr lang="en-GB" sz="1500"/>
            </a:br>
            <a:endParaRPr sz="1500"/>
          </a:p>
          <a:p>
            <a:pPr indent="-323850" lvl="0" marL="457200" rtl="0" algn="l">
              <a:spcBef>
                <a:spcPts val="0"/>
              </a:spcBef>
              <a:spcAft>
                <a:spcPts val="0"/>
              </a:spcAft>
              <a:buSzPts val="1500"/>
              <a:buChar char="●"/>
            </a:pPr>
            <a:r>
              <a:rPr lang="en-GB" sz="1500"/>
              <a:t>Garlic Routing</a:t>
            </a:r>
            <a:endParaRPr sz="1500"/>
          </a:p>
          <a:p>
            <a:pPr indent="-323850" lvl="1" marL="914400" rtl="0" algn="l">
              <a:spcBef>
                <a:spcPts val="0"/>
              </a:spcBef>
              <a:spcAft>
                <a:spcPts val="0"/>
              </a:spcAft>
              <a:buSzPts val="1500"/>
              <a:buChar char="○"/>
            </a:pPr>
            <a:r>
              <a:rPr lang="en-GB" sz="1500"/>
              <a:t>Similar to Onion Routing, in that multiple layers of encryption are applied (when both routing traffic and building ‘tunnels’)</a:t>
            </a:r>
            <a:endParaRPr sz="1500"/>
          </a:p>
          <a:p>
            <a:pPr indent="-323850" lvl="1" marL="914400" rtl="0" algn="l">
              <a:spcBef>
                <a:spcPts val="0"/>
              </a:spcBef>
              <a:spcAft>
                <a:spcPts val="0"/>
              </a:spcAft>
              <a:buSzPts val="1500"/>
              <a:buChar char="○"/>
            </a:pPr>
            <a:r>
              <a:rPr lang="en-GB" sz="1500"/>
              <a:t>Messages are also bundled together in ‘bulbs’, making traffic analysis harder</a:t>
            </a:r>
            <a:br>
              <a:rPr lang="en-GB" sz="1500"/>
            </a:br>
            <a:endParaRPr sz="1500"/>
          </a:p>
          <a:p>
            <a:pPr indent="-323850" lvl="0" marL="457200" rtl="0" algn="l">
              <a:spcBef>
                <a:spcPts val="0"/>
              </a:spcBef>
              <a:spcAft>
                <a:spcPts val="0"/>
              </a:spcAft>
              <a:buSzPts val="1500"/>
              <a:buChar char="●"/>
            </a:pPr>
            <a:r>
              <a:rPr lang="en-GB" sz="1500"/>
              <a:t>End to End Encryption is used throughout the network	</a:t>
            </a:r>
            <a:endParaRPr sz="15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6"/>
          <p:cNvSpPr txBox="1"/>
          <p:nvPr>
            <p:ph idx="1" type="body"/>
          </p:nvPr>
        </p:nvSpPr>
        <p:spPr>
          <a:xfrm>
            <a:off x="311700" y="1152475"/>
            <a:ext cx="8520600" cy="3416400"/>
          </a:xfrm>
          <a:prstGeom prst="rect">
            <a:avLst/>
          </a:prstGeom>
          <a:ln cap="flat" cmpd="sng" w="9525">
            <a:solidFill>
              <a:srgbClr val="EB3C68"/>
            </a:solidFill>
            <a:prstDash val="solid"/>
            <a:round/>
            <a:headEnd len="sm" w="sm" type="none"/>
            <a:tailEnd len="sm" w="sm" type="none"/>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lang="en-GB"/>
              <a:t>As Tor, I2P, and many VPN / proxy solutions are open-source, it’s possible to host your own!</a:t>
            </a:r>
            <a:endParaRPr/>
          </a:p>
          <a:p>
            <a:pPr indent="-317500" lvl="0" marL="457200" rtl="0" algn="l">
              <a:lnSpc>
                <a:spcPct val="115000"/>
              </a:lnSpc>
              <a:spcBef>
                <a:spcPts val="1000"/>
              </a:spcBef>
              <a:spcAft>
                <a:spcPts val="0"/>
              </a:spcAft>
              <a:buSzPts val="1400"/>
              <a:buChar char="●"/>
            </a:pPr>
            <a:r>
              <a:rPr lang="en-GB"/>
              <a:t>For proxies, the </a:t>
            </a:r>
            <a:r>
              <a:rPr lang="en-GB" u="sng">
                <a:solidFill>
                  <a:schemeClr val="hlink"/>
                </a:solidFill>
                <a:hlinkClick r:id="rId3"/>
              </a:rPr>
              <a:t>Arch Wiki</a:t>
            </a:r>
            <a:r>
              <a:rPr lang="en-GB"/>
              <a:t> has a nice set of information regarding software choice and setup</a:t>
            </a:r>
            <a:endParaRPr/>
          </a:p>
          <a:p>
            <a:pPr indent="-317500" lvl="0" marL="457200" rtl="0" algn="l">
              <a:lnSpc>
                <a:spcPct val="115000"/>
              </a:lnSpc>
              <a:spcBef>
                <a:spcPts val="1000"/>
              </a:spcBef>
              <a:spcAft>
                <a:spcPts val="0"/>
              </a:spcAft>
              <a:buSzPts val="1400"/>
              <a:buChar char="●"/>
            </a:pPr>
            <a:r>
              <a:rPr lang="en-GB"/>
              <a:t>The most popular VPN solutions are </a:t>
            </a:r>
            <a:r>
              <a:rPr lang="en-GB">
                <a:solidFill>
                  <a:srgbClr val="EB3C68"/>
                </a:solidFill>
              </a:rPr>
              <a:t>OpenVPN</a:t>
            </a:r>
            <a:r>
              <a:rPr lang="en-GB"/>
              <a:t>, </a:t>
            </a:r>
            <a:r>
              <a:rPr lang="en-GB">
                <a:solidFill>
                  <a:srgbClr val="EB3C68"/>
                </a:solidFill>
              </a:rPr>
              <a:t>IPSec</a:t>
            </a:r>
            <a:r>
              <a:rPr lang="en-GB"/>
              <a:t>, and </a:t>
            </a:r>
            <a:r>
              <a:rPr lang="en-GB">
                <a:solidFill>
                  <a:srgbClr val="EB3C68"/>
                </a:solidFill>
              </a:rPr>
              <a:t>WireGuard</a:t>
            </a:r>
            <a:endParaRPr>
              <a:solidFill>
                <a:srgbClr val="EB3C68"/>
              </a:solidFill>
            </a:endParaRPr>
          </a:p>
          <a:p>
            <a:pPr indent="-317500" lvl="1" marL="914400" rtl="0" algn="l">
              <a:lnSpc>
                <a:spcPct val="115000"/>
              </a:lnSpc>
              <a:spcBef>
                <a:spcPts val="0"/>
              </a:spcBef>
              <a:spcAft>
                <a:spcPts val="0"/>
              </a:spcAft>
              <a:buSzPts val="1400"/>
              <a:buChar char="○"/>
            </a:pPr>
            <a:r>
              <a:rPr lang="en-GB"/>
              <a:t>See this </a:t>
            </a:r>
            <a:r>
              <a:rPr lang="en-GB" u="sng">
                <a:solidFill>
                  <a:schemeClr val="hlink"/>
                </a:solidFill>
                <a:hlinkClick r:id="rId4"/>
              </a:rPr>
              <a:t>comparison of different VPNs</a:t>
            </a:r>
            <a:r>
              <a:rPr lang="en-GB"/>
              <a:t> for more information</a:t>
            </a:r>
            <a:endParaRPr/>
          </a:p>
          <a:p>
            <a:pPr indent="-317500" lvl="0" marL="457200" rtl="0" algn="l">
              <a:lnSpc>
                <a:spcPct val="115000"/>
              </a:lnSpc>
              <a:spcBef>
                <a:spcPts val="1000"/>
              </a:spcBef>
              <a:spcAft>
                <a:spcPts val="0"/>
              </a:spcAft>
              <a:buSzPts val="1400"/>
              <a:buChar char="●"/>
            </a:pPr>
            <a:r>
              <a:rPr lang="en-GB"/>
              <a:t>For running your own Tor node, there is a wealth of information on the </a:t>
            </a:r>
            <a:r>
              <a:rPr lang="en-GB" u="sng">
                <a:solidFill>
                  <a:schemeClr val="hlink"/>
                </a:solidFill>
                <a:hlinkClick r:id="rId5"/>
              </a:rPr>
              <a:t>Relay Operations</a:t>
            </a:r>
            <a:r>
              <a:rPr lang="en-GB"/>
              <a:t> page</a:t>
            </a:r>
            <a:endParaRPr/>
          </a:p>
          <a:p>
            <a:pPr indent="-317500" lvl="0" marL="457200" rtl="0" algn="l">
              <a:lnSpc>
                <a:spcPct val="115000"/>
              </a:lnSpc>
              <a:spcBef>
                <a:spcPts val="1000"/>
              </a:spcBef>
              <a:spcAft>
                <a:spcPts val="0"/>
              </a:spcAft>
              <a:buSzPts val="1400"/>
              <a:buChar char="●"/>
            </a:pPr>
            <a:r>
              <a:rPr lang="en-GB"/>
              <a:t>Today we’ll be setting up a WireGuard VPN server!</a:t>
            </a:r>
            <a:endParaRPr/>
          </a:p>
        </p:txBody>
      </p:sp>
      <p:sp>
        <p:nvSpPr>
          <p:cNvPr id="266" name="Google Shape;266;p46"/>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Make Your Own!</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The setup is easy, with only the keys needing to be shared + one simple conf</a:t>
            </a:r>
            <a:endParaRPr/>
          </a:p>
          <a:p>
            <a:pPr indent="-317500" lvl="0" marL="457200" rtl="0" algn="l">
              <a:spcBef>
                <a:spcPts val="1000"/>
              </a:spcBef>
              <a:spcAft>
                <a:spcPts val="0"/>
              </a:spcAft>
              <a:buSzPts val="1400"/>
              <a:buChar char="●"/>
            </a:pPr>
            <a:r>
              <a:rPr lang="en-GB"/>
              <a:t>Uses modern and fast cryptography everywhere</a:t>
            </a:r>
            <a:endParaRPr/>
          </a:p>
          <a:p>
            <a:pPr indent="-317500" lvl="0" marL="457200" rtl="0" algn="l">
              <a:spcBef>
                <a:spcPts val="1000"/>
              </a:spcBef>
              <a:spcAft>
                <a:spcPts val="0"/>
              </a:spcAft>
              <a:buSzPts val="1400"/>
              <a:buChar char="●"/>
            </a:pPr>
            <a:r>
              <a:rPr lang="en-GB"/>
              <a:t>Minimal attack surface (~4,000 lines of kernel code vs 600,000 for OpenVPN)</a:t>
            </a:r>
            <a:endParaRPr/>
          </a:p>
          <a:p>
            <a:pPr indent="-317500" lvl="0" marL="457200" rtl="0" algn="l">
              <a:spcBef>
                <a:spcPts val="1000"/>
              </a:spcBef>
              <a:spcAft>
                <a:spcPts val="0"/>
              </a:spcAft>
              <a:buSzPts val="1400"/>
              <a:buChar char="●"/>
            </a:pPr>
            <a:r>
              <a:rPr lang="en-GB"/>
              <a:t>High performance</a:t>
            </a:r>
            <a:endParaRPr/>
          </a:p>
        </p:txBody>
      </p:sp>
      <p:sp>
        <p:nvSpPr>
          <p:cNvPr id="272" name="Google Shape;272;p4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273" name="Google Shape;273;p47"/>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Why WireGuard?</a:t>
            </a:r>
            <a:endParaRPr/>
          </a:p>
        </p:txBody>
      </p:sp>
      <p:pic>
        <p:nvPicPr>
          <p:cNvPr id="274" name="Google Shape;274;p47"/>
          <p:cNvPicPr preferRelativeResize="0"/>
          <p:nvPr/>
        </p:nvPicPr>
        <p:blipFill>
          <a:blip r:embed="rId3">
            <a:alphaModFix/>
          </a:blip>
          <a:stretch>
            <a:fillRect/>
          </a:stretch>
        </p:blipFill>
        <p:spPr>
          <a:xfrm>
            <a:off x="4562337" y="1900490"/>
            <a:ext cx="4540024" cy="202183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lang="en-GB"/>
              <a:t>First, you’ll need a Linux machine to host the server on!</a:t>
            </a:r>
            <a:endParaRPr/>
          </a:p>
          <a:p>
            <a:pPr indent="-317500" lvl="1" marL="914400" rtl="0" algn="l">
              <a:spcBef>
                <a:spcPts val="0"/>
              </a:spcBef>
              <a:spcAft>
                <a:spcPts val="0"/>
              </a:spcAft>
              <a:buSzPts val="1400"/>
              <a:buAutoNum type="alphaLcPeriod"/>
            </a:pPr>
            <a:r>
              <a:rPr lang="en-GB"/>
              <a:t>If you have a computer with a static IP or a dynamic DNS provider, you can use that</a:t>
            </a:r>
            <a:endParaRPr/>
          </a:p>
          <a:p>
            <a:pPr indent="-317500" lvl="1" marL="914400" rtl="0" algn="l">
              <a:spcBef>
                <a:spcPts val="0"/>
              </a:spcBef>
              <a:spcAft>
                <a:spcPts val="0"/>
              </a:spcAft>
              <a:buSzPts val="1400"/>
              <a:buAutoNum type="alphaLcPeriod"/>
            </a:pPr>
            <a:r>
              <a:rPr lang="en-GB"/>
              <a:t>Otherwise, you could pick up a VPS from </a:t>
            </a:r>
            <a:r>
              <a:rPr lang="en-GB" u="sng">
                <a:solidFill>
                  <a:schemeClr val="hlink"/>
                </a:solidFill>
                <a:hlinkClick r:id="rId3"/>
              </a:rPr>
              <a:t>AWS</a:t>
            </a:r>
            <a:r>
              <a:rPr lang="en-GB"/>
              <a:t>, </a:t>
            </a:r>
            <a:r>
              <a:rPr lang="en-GB" u="sng">
                <a:solidFill>
                  <a:schemeClr val="hlink"/>
                </a:solidFill>
                <a:hlinkClick r:id="rId4"/>
              </a:rPr>
              <a:t>Linode</a:t>
            </a:r>
            <a:r>
              <a:rPr lang="en-GB"/>
              <a:t>, or </a:t>
            </a:r>
            <a:r>
              <a:rPr lang="en-GB" u="sng">
                <a:solidFill>
                  <a:schemeClr val="hlink"/>
                </a:solidFill>
                <a:hlinkClick r:id="rId5"/>
              </a:rPr>
              <a:t>Vultr</a:t>
            </a:r>
            <a:endParaRPr/>
          </a:p>
          <a:p>
            <a:pPr indent="-317500" lvl="0" marL="457200" rtl="0" algn="l">
              <a:spcBef>
                <a:spcPts val="1000"/>
              </a:spcBef>
              <a:spcAft>
                <a:spcPts val="0"/>
              </a:spcAft>
              <a:buSzPts val="1400"/>
              <a:buAutoNum type="arabicPeriod"/>
            </a:pPr>
            <a:r>
              <a:rPr lang="en-GB"/>
              <a:t>Then you’ll need to configure the WireGuard server!</a:t>
            </a:r>
            <a:endParaRPr/>
          </a:p>
          <a:p>
            <a:pPr indent="-317500" lvl="1" marL="914400" rtl="0" algn="l">
              <a:spcBef>
                <a:spcPts val="0"/>
              </a:spcBef>
              <a:spcAft>
                <a:spcPts val="0"/>
              </a:spcAft>
              <a:buSzPts val="1400"/>
              <a:buAutoNum type="alphaLcPeriod"/>
            </a:pPr>
            <a:r>
              <a:rPr lang="en-GB"/>
              <a:t>My notes are </a:t>
            </a:r>
            <a:r>
              <a:rPr lang="en-GB" u="sng">
                <a:solidFill>
                  <a:schemeClr val="hlink"/>
                </a:solidFill>
                <a:hlinkClick r:id="rId6"/>
              </a:rPr>
              <a:t>available here</a:t>
            </a:r>
            <a:endParaRPr/>
          </a:p>
          <a:p>
            <a:pPr indent="-317500" lvl="1" marL="914400" rtl="0" algn="l">
              <a:spcBef>
                <a:spcPts val="0"/>
              </a:spcBef>
              <a:spcAft>
                <a:spcPts val="0"/>
              </a:spcAft>
              <a:buSzPts val="1400"/>
              <a:buAutoNum type="alphaLcPeriod"/>
            </a:pPr>
            <a:r>
              <a:rPr lang="en-GB"/>
              <a:t>Some excellent (and more advanced) documentation can be </a:t>
            </a:r>
            <a:r>
              <a:rPr lang="en-GB" u="sng">
                <a:solidFill>
                  <a:schemeClr val="hlink"/>
                </a:solidFill>
                <a:hlinkClick r:id="rId7"/>
              </a:rPr>
              <a:t>found here</a:t>
            </a:r>
            <a:endParaRPr/>
          </a:p>
          <a:p>
            <a:pPr indent="-317500" lvl="0" marL="457200" rtl="0" algn="l">
              <a:spcBef>
                <a:spcPts val="1000"/>
              </a:spcBef>
              <a:spcAft>
                <a:spcPts val="0"/>
              </a:spcAft>
              <a:buSzPts val="1400"/>
              <a:buAutoNum type="arabicPeriod"/>
            </a:pPr>
            <a:r>
              <a:rPr lang="en-GB"/>
              <a:t>Set up your VPN peers to connect to the server</a:t>
            </a:r>
            <a:endParaRPr/>
          </a:p>
          <a:p>
            <a:pPr indent="-317500" lvl="1" marL="914400" rtl="0" algn="l">
              <a:spcBef>
                <a:spcPts val="0"/>
              </a:spcBef>
              <a:spcAft>
                <a:spcPts val="0"/>
              </a:spcAft>
              <a:buSzPts val="1400"/>
              <a:buAutoNum type="alphaLcPeriod"/>
            </a:pPr>
            <a:r>
              <a:rPr lang="en-GB"/>
              <a:t>WireGuard offers clients for </a:t>
            </a:r>
            <a:r>
              <a:rPr lang="en-GB" u="sng">
                <a:solidFill>
                  <a:schemeClr val="hlink"/>
                </a:solidFill>
                <a:hlinkClick r:id="rId8"/>
              </a:rPr>
              <a:t>many platforms</a:t>
            </a:r>
            <a:endParaRPr/>
          </a:p>
        </p:txBody>
      </p:sp>
      <p:sp>
        <p:nvSpPr>
          <p:cNvPr id="280" name="Google Shape;280;p48"/>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Creating a WireGuard Server</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9"/>
          <p:cNvSpPr txBox="1"/>
          <p:nvPr>
            <p:ph type="title"/>
          </p:nvPr>
        </p:nvSpPr>
        <p:spPr>
          <a:xfrm>
            <a:off x="265500" y="238625"/>
            <a:ext cx="4115700" cy="247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Upcoming Sessions</a:t>
            </a:r>
            <a:endParaRPr/>
          </a:p>
        </p:txBody>
      </p:sp>
      <p:sp>
        <p:nvSpPr>
          <p:cNvPr id="286" name="Google Shape;286;p4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What’s up next?</a:t>
            </a:r>
            <a:endParaRPr/>
          </a:p>
          <a:p>
            <a:pPr indent="0" lvl="0" marL="0" rtl="0" algn="ctr">
              <a:spcBef>
                <a:spcPts val="0"/>
              </a:spcBef>
              <a:spcAft>
                <a:spcPts val="0"/>
              </a:spcAft>
              <a:buNone/>
            </a:pPr>
            <a:r>
              <a:rPr lang="en-GB" sz="1900">
                <a:solidFill>
                  <a:srgbClr val="EB3C68"/>
                </a:solidFill>
              </a:rPr>
              <a:t>www.shefesh.com/sessions</a:t>
            </a:r>
            <a:endParaRPr sz="1900">
              <a:solidFill>
                <a:srgbClr val="EB3C68"/>
              </a:solidFill>
            </a:endParaRPr>
          </a:p>
        </p:txBody>
      </p:sp>
      <p:sp>
        <p:nvSpPr>
          <p:cNvPr id="287" name="Google Shape;287;p4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Next week</a:t>
            </a:r>
            <a:endParaRPr/>
          </a:p>
          <a:p>
            <a:pPr indent="0" lvl="0" marL="0" rtl="0" algn="l">
              <a:spcBef>
                <a:spcPts val="1600"/>
              </a:spcBef>
              <a:spcAft>
                <a:spcPts val="0"/>
              </a:spcAft>
              <a:buNone/>
            </a:pPr>
            <a:r>
              <a:rPr lang="en-GB"/>
              <a:t>The week after that</a:t>
            </a:r>
            <a:endParaRPr/>
          </a:p>
          <a:p>
            <a:pPr indent="0" lvl="0" marL="0" rtl="0" algn="l">
              <a:spcBef>
                <a:spcPts val="1600"/>
              </a:spcBef>
              <a:spcAft>
                <a:spcPts val="0"/>
              </a:spcAft>
              <a:buNone/>
            </a:pPr>
            <a:r>
              <a:rPr lang="en-GB"/>
              <a:t>And t</a:t>
            </a:r>
            <a:r>
              <a:rPr lang="en-GB"/>
              <a:t>he week after that</a:t>
            </a:r>
            <a:endParaRPr/>
          </a:p>
          <a:p>
            <a:pPr indent="0" lvl="0" marL="0" rtl="0" algn="l">
              <a:spcBef>
                <a:spcPts val="1600"/>
              </a:spcBef>
              <a:spcAft>
                <a:spcPts val="0"/>
              </a:spcAft>
              <a:buNone/>
            </a:pPr>
            <a:r>
              <a:rPr lang="en-GB"/>
              <a:t>And the week after that</a:t>
            </a:r>
            <a:endParaRPr/>
          </a:p>
          <a:p>
            <a:pPr indent="0" lvl="0" marL="0" rtl="0" algn="l">
              <a:spcBef>
                <a:spcPts val="1600"/>
              </a:spcBef>
              <a:spcAft>
                <a:spcPts val="1600"/>
              </a:spcAft>
              <a:buClr>
                <a:schemeClr val="dk1"/>
              </a:buClr>
              <a:buSzPts val="1100"/>
              <a:buFont typeface="Arial"/>
              <a:buNone/>
            </a:pPr>
            <a:r>
              <a:rPr lang="en-GB"/>
              <a:t>And the week after that</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50"/>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Any Questions?</a:t>
            </a:r>
            <a:endParaRPr/>
          </a:p>
        </p:txBody>
      </p:sp>
      <p:sp>
        <p:nvSpPr>
          <p:cNvPr id="293" name="Google Shape;293;p50"/>
          <p:cNvSpPr txBox="1"/>
          <p:nvPr/>
        </p:nvSpPr>
        <p:spPr>
          <a:xfrm>
            <a:off x="2740350" y="4208475"/>
            <a:ext cx="3663300" cy="57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300">
                <a:solidFill>
                  <a:srgbClr val="EB3C68"/>
                </a:solidFill>
                <a:latin typeface="Roboto"/>
                <a:ea typeface="Roboto"/>
                <a:cs typeface="Roboto"/>
                <a:sym typeface="Roboto"/>
              </a:rPr>
              <a:t>www.shefesh.com</a:t>
            </a:r>
            <a:endParaRPr sz="2300">
              <a:solidFill>
                <a:srgbClr val="EB3C68"/>
              </a:solidFill>
              <a:latin typeface="Roboto"/>
              <a:ea typeface="Roboto"/>
              <a:cs typeface="Roboto"/>
              <a:sym typeface="Roboto"/>
            </a:endParaRPr>
          </a:p>
          <a:p>
            <a:pPr indent="0" lvl="0" marL="0" rtl="0" algn="ctr">
              <a:spcBef>
                <a:spcPts val="0"/>
              </a:spcBef>
              <a:spcAft>
                <a:spcPts val="0"/>
              </a:spcAft>
              <a:buNone/>
            </a:pPr>
            <a:r>
              <a:rPr lang="en-GB" sz="1800">
                <a:solidFill>
                  <a:schemeClr val="lt1"/>
                </a:solidFill>
                <a:latin typeface="Roboto"/>
                <a:ea typeface="Roboto"/>
                <a:cs typeface="Roboto"/>
                <a:sym typeface="Roboto"/>
              </a:rPr>
              <a:t>Thanks for coming!</a:t>
            </a:r>
            <a:endParaRPr sz="1800">
              <a:solidFill>
                <a:schemeClr val="lt1"/>
              </a:solidFill>
              <a:latin typeface="Roboto"/>
              <a:ea typeface="Roboto"/>
              <a:cs typeface="Roboto"/>
              <a:sym typeface="Roboto"/>
            </a:endParaRPr>
          </a:p>
        </p:txBody>
      </p:sp>
      <p:pic>
        <p:nvPicPr>
          <p:cNvPr id="294" name="Google Shape;294;p50"/>
          <p:cNvPicPr preferRelativeResize="0"/>
          <p:nvPr/>
        </p:nvPicPr>
        <p:blipFill>
          <a:blip r:embed="rId3">
            <a:alphaModFix/>
          </a:blip>
          <a:stretch>
            <a:fillRect/>
          </a:stretch>
        </p:blipFill>
        <p:spPr>
          <a:xfrm>
            <a:off x="3225075" y="1285325"/>
            <a:ext cx="2693850" cy="269960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Before proceeding past this point you must read and agree to our Code of Conduct - this is a requirement from the University for us to operate as a society. </a:t>
            </a:r>
            <a:br>
              <a:rPr lang="en-GB"/>
            </a:br>
            <a:endParaRPr/>
          </a:p>
          <a:p>
            <a:pPr indent="-317500" lvl="0" marL="457200" rtl="0" algn="l">
              <a:spcBef>
                <a:spcPts val="0"/>
              </a:spcBef>
              <a:spcAft>
                <a:spcPts val="0"/>
              </a:spcAft>
              <a:buSzPts val="1400"/>
              <a:buChar char="●"/>
            </a:pPr>
            <a:r>
              <a:rPr lang="en-GB"/>
              <a:t>If you have any doubts or need anything clarified, please ask a member of the committee.</a:t>
            </a:r>
            <a:br>
              <a:rPr lang="en-GB"/>
            </a:br>
            <a:endParaRPr/>
          </a:p>
          <a:p>
            <a:pPr indent="-317500" lvl="0" marL="457200" rtl="0" algn="l">
              <a:spcBef>
                <a:spcPts val="0"/>
              </a:spcBef>
              <a:spcAft>
                <a:spcPts val="0"/>
              </a:spcAft>
              <a:buSzPts val="1400"/>
              <a:buChar char="●"/>
            </a:pPr>
            <a:r>
              <a:rPr lang="en-GB"/>
              <a:t>Breaching the Code of Conduct = immediate ejection and further consequences.</a:t>
            </a:r>
            <a:br>
              <a:rPr lang="en-GB"/>
            </a:br>
            <a:endParaRPr/>
          </a:p>
          <a:p>
            <a:pPr indent="-317500" lvl="0" marL="457200" rtl="0" algn="l">
              <a:spcBef>
                <a:spcPts val="0"/>
              </a:spcBef>
              <a:spcAft>
                <a:spcPts val="0"/>
              </a:spcAft>
              <a:buSzPts val="1400"/>
              <a:buChar char="●"/>
            </a:pPr>
            <a:r>
              <a:rPr lang="en-GB"/>
              <a:t>Code of Conduct can be found at </a:t>
            </a:r>
            <a:r>
              <a:rPr lang="en-GB">
                <a:solidFill>
                  <a:srgbClr val="EB3C68"/>
                </a:solidFill>
              </a:rPr>
              <a:t>https://shefesh.com/downloads/SESH%20Code%20of%20Conduct.pdf</a:t>
            </a:r>
            <a:endParaRPr/>
          </a:p>
          <a:p>
            <a:pPr indent="0" lvl="0" marL="0" rtl="0" algn="l">
              <a:spcBef>
                <a:spcPts val="1600"/>
              </a:spcBef>
              <a:spcAft>
                <a:spcPts val="1600"/>
              </a:spcAft>
              <a:buNone/>
            </a:pPr>
            <a:r>
              <a:t/>
            </a:r>
            <a:endParaRPr/>
          </a:p>
        </p:txBody>
      </p:sp>
      <p:sp>
        <p:nvSpPr>
          <p:cNvPr id="76" name="Google Shape;76;p15"/>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Code of Conduct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title"/>
          </p:nvPr>
        </p:nvSpPr>
        <p:spPr>
          <a:xfrm>
            <a:off x="265500" y="238625"/>
            <a:ext cx="4115700" cy="247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Anonymity Techs</a:t>
            </a:r>
            <a:endParaRPr/>
          </a:p>
        </p:txBody>
      </p:sp>
      <p:sp>
        <p:nvSpPr>
          <p:cNvPr id="82" name="Google Shape;82;p16"/>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And how to use them</a:t>
            </a:r>
            <a:endParaRPr/>
          </a:p>
        </p:txBody>
      </p:sp>
      <p:pic>
        <p:nvPicPr>
          <p:cNvPr id="83" name="Google Shape;83;p16"/>
          <p:cNvPicPr preferRelativeResize="0"/>
          <p:nvPr/>
        </p:nvPicPr>
        <p:blipFill>
          <a:blip r:embed="rId3">
            <a:alphaModFix/>
          </a:blip>
          <a:stretch>
            <a:fillRect/>
          </a:stretch>
        </p:blipFill>
        <p:spPr>
          <a:xfrm>
            <a:off x="4915526" y="1270100"/>
            <a:ext cx="1805400" cy="2603300"/>
          </a:xfrm>
          <a:prstGeom prst="rect">
            <a:avLst/>
          </a:prstGeom>
          <a:noFill/>
          <a:ln>
            <a:noFill/>
          </a:ln>
        </p:spPr>
      </p:pic>
      <p:pic>
        <p:nvPicPr>
          <p:cNvPr id="84" name="Google Shape;84;p16"/>
          <p:cNvPicPr preferRelativeResize="0"/>
          <p:nvPr/>
        </p:nvPicPr>
        <p:blipFill>
          <a:blip r:embed="rId4">
            <a:alphaModFix/>
          </a:blip>
          <a:stretch>
            <a:fillRect/>
          </a:stretch>
        </p:blipFill>
        <p:spPr>
          <a:xfrm>
            <a:off x="7108400" y="2065288"/>
            <a:ext cx="1568575" cy="1568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Basics of Proxies</a:t>
            </a:r>
            <a:endParaRPr b="1">
              <a:latin typeface="Roboto Mono"/>
              <a:ea typeface="Roboto Mono"/>
              <a:cs typeface="Roboto Mono"/>
              <a:sym typeface="Roboto Mono"/>
            </a:endParaRPr>
          </a:p>
        </p:txBody>
      </p:sp>
      <p:sp>
        <p:nvSpPr>
          <p:cNvPr id="90" name="Google Shape;90;p17"/>
          <p:cNvSpPr txBox="1"/>
          <p:nvPr>
            <p:ph idx="1" type="body"/>
          </p:nvPr>
        </p:nvSpPr>
        <p:spPr>
          <a:xfrm>
            <a:off x="311700" y="1152475"/>
            <a:ext cx="8520600" cy="38925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GB" sz="1500"/>
              <a:t>Proxies create an indirect connection to their destination</a:t>
            </a:r>
            <a:endParaRPr sz="1500"/>
          </a:p>
          <a:p>
            <a:pPr indent="-323850" lvl="1" marL="914400" rtl="0" algn="l">
              <a:spcBef>
                <a:spcPts val="0"/>
              </a:spcBef>
              <a:spcAft>
                <a:spcPts val="0"/>
              </a:spcAft>
              <a:buSzPts val="1500"/>
              <a:buChar char="○"/>
            </a:pPr>
            <a:r>
              <a:rPr lang="en-GB" sz="1500"/>
              <a:t>Packets are routed towards a proxy server, and forwarded on</a:t>
            </a:r>
            <a:endParaRPr sz="1500"/>
          </a:p>
          <a:p>
            <a:pPr indent="-323850" lvl="1" marL="914400" rtl="0" algn="l">
              <a:spcBef>
                <a:spcPts val="0"/>
              </a:spcBef>
              <a:spcAft>
                <a:spcPts val="0"/>
              </a:spcAft>
              <a:buSzPts val="1500"/>
              <a:buChar char="○"/>
            </a:pPr>
            <a:r>
              <a:rPr lang="en-GB" sz="1500"/>
              <a:t>Some proxies mask the original source’s IP address (‘anonymous’ proxies) and some preserve them (‘transparent’ proxies)</a:t>
            </a:r>
            <a:br>
              <a:rPr lang="en-GB" sz="1500"/>
            </a:br>
            <a:endParaRPr sz="1500"/>
          </a:p>
          <a:p>
            <a:pPr indent="-323850" lvl="0" marL="457200" rtl="0" algn="l">
              <a:spcBef>
                <a:spcPts val="0"/>
              </a:spcBef>
              <a:spcAft>
                <a:spcPts val="0"/>
              </a:spcAft>
              <a:buSzPts val="1500"/>
              <a:buChar char="●"/>
            </a:pPr>
            <a:r>
              <a:rPr lang="en-GB" sz="1500"/>
              <a:t>SOCKS Proxies</a:t>
            </a:r>
            <a:endParaRPr sz="1500"/>
          </a:p>
          <a:p>
            <a:pPr indent="-323850" lvl="1" marL="914400" rtl="0" algn="l">
              <a:spcBef>
                <a:spcPts val="0"/>
              </a:spcBef>
              <a:spcAft>
                <a:spcPts val="0"/>
              </a:spcAft>
              <a:buSzPts val="1500"/>
              <a:buChar char="○"/>
            </a:pPr>
            <a:r>
              <a:rPr lang="en-GB" sz="1500"/>
              <a:t>Designed to route any kind of traffic at layer 5 (Session layer) or above</a:t>
            </a:r>
            <a:endParaRPr sz="1500"/>
          </a:p>
          <a:p>
            <a:pPr indent="-323850" lvl="1" marL="914400" rtl="0" algn="l">
              <a:spcBef>
                <a:spcPts val="0"/>
              </a:spcBef>
              <a:spcAft>
                <a:spcPts val="0"/>
              </a:spcAft>
              <a:buSzPts val="1500"/>
              <a:buChar char="○"/>
            </a:pPr>
            <a:r>
              <a:rPr lang="en-GB" sz="1500"/>
              <a:t>Often used for communicating over firewalls; also used by Tor (more on this later)</a:t>
            </a:r>
            <a:endParaRPr sz="1500"/>
          </a:p>
          <a:p>
            <a:pPr indent="-323850" lvl="1" marL="914400" rtl="0" algn="l">
              <a:spcBef>
                <a:spcPts val="0"/>
              </a:spcBef>
              <a:spcAft>
                <a:spcPts val="0"/>
              </a:spcAft>
              <a:buSzPts val="1500"/>
              <a:buChar char="○"/>
            </a:pPr>
            <a:r>
              <a:rPr lang="en-GB" sz="1500"/>
              <a:t>Doesn’t interpret packets as they come through - just forwards them</a:t>
            </a:r>
            <a:endParaRPr sz="1500"/>
          </a:p>
          <a:p>
            <a:pPr indent="-323850" lvl="1" marL="914400" rtl="0" algn="l">
              <a:spcBef>
                <a:spcPts val="0"/>
              </a:spcBef>
              <a:spcAft>
                <a:spcPts val="0"/>
              </a:spcAft>
              <a:buSzPts val="1500"/>
              <a:buChar char="○"/>
            </a:pPr>
            <a:r>
              <a:rPr lang="en-GB" sz="1500"/>
              <a:t>Creates a TCP session - therefore supports authentication, and SSH tunneling</a:t>
            </a:r>
            <a:br>
              <a:rPr lang="en-GB" sz="1500"/>
            </a:br>
            <a:endParaRPr sz="1500"/>
          </a:p>
          <a:p>
            <a:pPr indent="-323850" lvl="0" marL="457200" rtl="0" algn="l">
              <a:spcBef>
                <a:spcPts val="0"/>
              </a:spcBef>
              <a:spcAft>
                <a:spcPts val="0"/>
              </a:spcAft>
              <a:buSzPts val="1500"/>
              <a:buChar char="●"/>
            </a:pPr>
            <a:r>
              <a:rPr lang="en-GB" sz="1500"/>
              <a:t>HTTP</a:t>
            </a:r>
            <a:endParaRPr sz="1500"/>
          </a:p>
          <a:p>
            <a:pPr indent="-323850" lvl="1" marL="914400" rtl="0" algn="l">
              <a:spcBef>
                <a:spcPts val="0"/>
              </a:spcBef>
              <a:spcAft>
                <a:spcPts val="0"/>
              </a:spcAft>
              <a:buSzPts val="1500"/>
              <a:buChar char="○"/>
            </a:pPr>
            <a:r>
              <a:rPr lang="en-GB" sz="1500"/>
              <a:t>Creates a brand new, identical request, and sends this</a:t>
            </a:r>
            <a:endParaRPr sz="1500"/>
          </a:p>
          <a:p>
            <a:pPr indent="-323850" lvl="1" marL="914400" rtl="0" algn="l">
              <a:spcBef>
                <a:spcPts val="0"/>
              </a:spcBef>
              <a:spcAft>
                <a:spcPts val="0"/>
              </a:spcAft>
              <a:buSzPts val="1500"/>
              <a:buChar char="○"/>
            </a:pPr>
            <a:r>
              <a:rPr lang="en-GB" sz="1500"/>
              <a:t>May include an </a:t>
            </a:r>
            <a:r>
              <a:rPr lang="en-GB" sz="1500">
                <a:solidFill>
                  <a:srgbClr val="EB3C68"/>
                </a:solidFill>
              </a:rPr>
              <a:t>X-Forwarded-For</a:t>
            </a:r>
            <a:r>
              <a:rPr lang="en-GB" sz="1500"/>
              <a:t> header in a transparent proxy</a:t>
            </a:r>
            <a:br>
              <a:rPr lang="en-GB" sz="1500"/>
            </a:br>
            <a:endParaRPr sz="15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Bypassing geolocation filters &amp; IP bans (in theory)</a:t>
            </a:r>
            <a:br>
              <a:rPr lang="en-GB"/>
            </a:br>
            <a:endParaRPr/>
          </a:p>
          <a:p>
            <a:pPr indent="-317500" lvl="0" marL="457200" rtl="0" algn="l">
              <a:spcBef>
                <a:spcPts val="0"/>
              </a:spcBef>
              <a:spcAft>
                <a:spcPts val="0"/>
              </a:spcAft>
              <a:buSzPts val="1400"/>
              <a:buChar char="●"/>
            </a:pPr>
            <a:r>
              <a:rPr lang="en-GB"/>
              <a:t>Load Balancing &amp; Firewalls</a:t>
            </a:r>
            <a:endParaRPr/>
          </a:p>
          <a:p>
            <a:pPr indent="-317500" lvl="1" marL="914400" rtl="0" algn="l">
              <a:spcBef>
                <a:spcPts val="0"/>
              </a:spcBef>
              <a:spcAft>
                <a:spcPts val="0"/>
              </a:spcAft>
              <a:buSzPts val="1400"/>
              <a:buChar char="○"/>
            </a:pPr>
            <a:r>
              <a:rPr lang="en-GB"/>
              <a:t>Allows packet inspection</a:t>
            </a:r>
            <a:endParaRPr/>
          </a:p>
          <a:p>
            <a:pPr indent="-317500" lvl="1" marL="914400" rtl="0" algn="l">
              <a:spcBef>
                <a:spcPts val="0"/>
              </a:spcBef>
              <a:spcAft>
                <a:spcPts val="0"/>
              </a:spcAft>
              <a:buSzPts val="1400"/>
              <a:buChar char="○"/>
            </a:pPr>
            <a:r>
              <a:rPr lang="en-GB"/>
              <a:t>Allows separation from internal network</a:t>
            </a:r>
            <a:br>
              <a:rPr lang="en-GB"/>
            </a:br>
            <a:endParaRPr/>
          </a:p>
          <a:p>
            <a:pPr indent="-317500" lvl="0" marL="457200" rtl="0" algn="l">
              <a:spcBef>
                <a:spcPts val="0"/>
              </a:spcBef>
              <a:spcAft>
                <a:spcPts val="0"/>
              </a:spcAft>
              <a:buSzPts val="1400"/>
              <a:buChar char="●"/>
            </a:pPr>
            <a:r>
              <a:rPr lang="en-GB"/>
              <a:t>HTTPS proxies are possible using the CONNECT HTTP verb</a:t>
            </a:r>
            <a:br>
              <a:rPr lang="en-GB"/>
            </a:br>
            <a:endParaRPr/>
          </a:p>
          <a:p>
            <a:pPr indent="-317500" lvl="0" marL="457200" rtl="0" algn="l">
              <a:spcBef>
                <a:spcPts val="0"/>
              </a:spcBef>
              <a:spcAft>
                <a:spcPts val="0"/>
              </a:spcAft>
              <a:buSzPts val="1400"/>
              <a:buChar char="●"/>
            </a:pPr>
            <a:r>
              <a:rPr lang="en-GB"/>
              <a:t>Many common tools allow a proxying option, for example to pass traffic to Burp Suite</a:t>
            </a:r>
            <a:endParaRPr/>
          </a:p>
          <a:p>
            <a:pPr indent="-317500" lvl="1" marL="914400" rtl="0" algn="l">
              <a:spcBef>
                <a:spcPts val="0"/>
              </a:spcBef>
              <a:spcAft>
                <a:spcPts val="0"/>
              </a:spcAft>
              <a:buSzPts val="1400"/>
              <a:buChar char="○"/>
            </a:pPr>
            <a:r>
              <a:rPr lang="en-GB"/>
              <a:t>Curl: </a:t>
            </a:r>
            <a:r>
              <a:rPr lang="en-GB">
                <a:solidFill>
                  <a:srgbClr val="09CECE"/>
                </a:solidFill>
              </a:rPr>
              <a:t>-x, --proxy &lt;[protocol://][user:password@]proxyhost[:port]&gt;</a:t>
            </a:r>
            <a:endParaRPr>
              <a:solidFill>
                <a:srgbClr val="09CECE"/>
              </a:solidFill>
            </a:endParaRPr>
          </a:p>
          <a:p>
            <a:pPr indent="-317500" lvl="1" marL="914400" rtl="0" algn="l">
              <a:spcBef>
                <a:spcPts val="0"/>
              </a:spcBef>
              <a:spcAft>
                <a:spcPts val="0"/>
              </a:spcAft>
              <a:buSzPts val="1400"/>
              <a:buChar char="○"/>
            </a:pPr>
            <a:r>
              <a:rPr lang="en-GB"/>
              <a:t>WFUZZ: </a:t>
            </a:r>
            <a:r>
              <a:rPr lang="en-GB">
                <a:solidFill>
                  <a:srgbClr val="09CECE"/>
                </a:solidFill>
              </a:rPr>
              <a:t>-p localhost:8080</a:t>
            </a:r>
            <a:r>
              <a:rPr lang="en-GB"/>
              <a:t> or </a:t>
            </a:r>
            <a:r>
              <a:rPr lang="en-GB">
                <a:solidFill>
                  <a:srgbClr val="09CECE"/>
                </a:solidFill>
              </a:rPr>
              <a:t>-p localhost:2222:SOCKS5</a:t>
            </a:r>
            <a:endParaRPr>
              <a:solidFill>
                <a:srgbClr val="09CECE"/>
              </a:solidFill>
            </a:endParaRPr>
          </a:p>
          <a:p>
            <a:pPr indent="-317500" lvl="1" marL="914400" rtl="0" algn="l">
              <a:spcBef>
                <a:spcPts val="0"/>
              </a:spcBef>
              <a:spcAft>
                <a:spcPts val="0"/>
              </a:spcAft>
              <a:buSzPts val="1400"/>
              <a:buChar char="○"/>
            </a:pPr>
            <a:r>
              <a:rPr lang="en-GB"/>
              <a:t>SQLMap: </a:t>
            </a:r>
            <a:r>
              <a:rPr lang="en-GB">
                <a:solidFill>
                  <a:srgbClr val="09CECE"/>
                </a:solidFill>
              </a:rPr>
              <a:t>--proxy=http://127.0.0.1:8080</a:t>
            </a:r>
            <a:endParaRPr>
              <a:solidFill>
                <a:srgbClr val="09CECE"/>
              </a:solidFill>
            </a:endParaRPr>
          </a:p>
          <a:p>
            <a:pPr indent="-317500" lvl="1" marL="914400" rtl="0" algn="l">
              <a:spcBef>
                <a:spcPts val="0"/>
              </a:spcBef>
              <a:spcAft>
                <a:spcPts val="0"/>
              </a:spcAft>
              <a:buSzPts val="1400"/>
              <a:buChar char="○"/>
            </a:pPr>
            <a:r>
              <a:rPr lang="en-GB"/>
              <a:t>Gobuster: </a:t>
            </a:r>
            <a:r>
              <a:rPr lang="en-GB">
                <a:solidFill>
                  <a:srgbClr val="09CECE"/>
                </a:solidFill>
              </a:rPr>
              <a:t>-p http://127.0.0.1:8080</a:t>
            </a:r>
            <a:endParaRPr>
              <a:solidFill>
                <a:srgbClr val="09CECE"/>
              </a:solidFill>
            </a:endParaRPr>
          </a:p>
        </p:txBody>
      </p:sp>
      <p:sp>
        <p:nvSpPr>
          <p:cNvPr id="96" name="Google Shape;96;p18"/>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Uses of Proxies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Proxies</a:t>
            </a:r>
            <a:endParaRPr/>
          </a:p>
        </p:txBody>
      </p:sp>
      <p:pic>
        <p:nvPicPr>
          <p:cNvPr id="102" name="Google Shape;102;p19"/>
          <p:cNvPicPr preferRelativeResize="0"/>
          <p:nvPr/>
        </p:nvPicPr>
        <p:blipFill>
          <a:blip r:embed="rId3">
            <a:alphaModFix/>
          </a:blip>
          <a:stretch>
            <a:fillRect/>
          </a:stretch>
        </p:blipFill>
        <p:spPr>
          <a:xfrm>
            <a:off x="152400" y="1466850"/>
            <a:ext cx="8839200" cy="2209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Proxies</a:t>
            </a:r>
            <a:endParaRPr/>
          </a:p>
        </p:txBody>
      </p:sp>
      <p:pic>
        <p:nvPicPr>
          <p:cNvPr id="108" name="Google Shape;108;p20"/>
          <p:cNvPicPr preferRelativeResize="0"/>
          <p:nvPr/>
        </p:nvPicPr>
        <p:blipFill>
          <a:blip r:embed="rId3">
            <a:alphaModFix/>
          </a:blip>
          <a:stretch>
            <a:fillRect/>
          </a:stretch>
        </p:blipFill>
        <p:spPr>
          <a:xfrm>
            <a:off x="152400" y="1466850"/>
            <a:ext cx="8839200" cy="2209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